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" r:id="rId5"/>
    <p:sldId id="334" r:id="rId6"/>
    <p:sldId id="335" r:id="rId7"/>
    <p:sldId id="336" r:id="rId8"/>
    <p:sldId id="337" r:id="rId9"/>
    <p:sldId id="384" r:id="rId10"/>
    <p:sldId id="339" r:id="rId11"/>
    <p:sldId id="338" r:id="rId12"/>
    <p:sldId id="342" r:id="rId13"/>
    <p:sldId id="358" r:id="rId14"/>
    <p:sldId id="364" r:id="rId15"/>
    <p:sldId id="344" r:id="rId16"/>
    <p:sldId id="343" r:id="rId17"/>
    <p:sldId id="346" r:id="rId18"/>
    <p:sldId id="347" r:id="rId19"/>
    <p:sldId id="345" r:id="rId20"/>
    <p:sldId id="367" r:id="rId21"/>
    <p:sldId id="353" r:id="rId22"/>
    <p:sldId id="356" r:id="rId23"/>
    <p:sldId id="360" r:id="rId24"/>
    <p:sldId id="359" r:id="rId25"/>
    <p:sldId id="355" r:id="rId26"/>
    <p:sldId id="357" r:id="rId27"/>
    <p:sldId id="352" r:id="rId28"/>
    <p:sldId id="354" r:id="rId29"/>
    <p:sldId id="385" r:id="rId30"/>
    <p:sldId id="366" r:id="rId31"/>
    <p:sldId id="333" r:id="rId32"/>
    <p:sldId id="361" r:id="rId33"/>
    <p:sldId id="350" r:id="rId34"/>
    <p:sldId id="362" r:id="rId35"/>
    <p:sldId id="368" r:id="rId36"/>
    <p:sldId id="386" r:id="rId37"/>
    <p:sldId id="383" r:id="rId38"/>
    <p:sldId id="387" r:id="rId39"/>
    <p:sldId id="314" r:id="rId40"/>
    <p:sldId id="363" r:id="rId41"/>
    <p:sldId id="340" r:id="rId42"/>
    <p:sldId id="341" r:id="rId43"/>
    <p:sldId id="323" r:id="rId44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29E5B-E93B-43F6-95DB-B20055161BB2}" v="33" dt="2026-02-17T03:26:45.491"/>
    <p1510:client id="{1ED0D3BB-D121-9940-948F-F21A6D125B27}" v="3936" dt="2026-02-17T04:34:46.317"/>
    <p1510:client id="{26FB26D9-DA7B-4082-8B5D-69348341F433}" v="728" dt="2026-02-17T03:08:52.788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9"/>
  </p:normalViewPr>
  <p:slideViewPr>
    <p:cSldViewPr snapToGrid="0">
      <p:cViewPr varScale="1">
        <p:scale>
          <a:sx n="149" d="100"/>
          <a:sy n="149" d="100"/>
        </p:scale>
        <p:origin x="192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C29CB-9C8D-4E63-B9B2-1A96AACF1438}" type="doc">
      <dgm:prSet loTypeId="urn:microsoft.com/office/officeart/2018/2/layout/IconVerticalSolidList" loCatId="icon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001BAF0-E182-4EA6-BD17-2CECB343CF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Motivation</a:t>
          </a:r>
        </a:p>
      </dgm:t>
    </dgm:pt>
    <dgm:pt modelId="{7C1A187B-7C1B-468D-A471-0A610178A443}" type="parTrans" cxnId="{4CDF105C-1978-4F35-9690-AB8A8C4DA13F}">
      <dgm:prSet/>
      <dgm:spPr/>
      <dgm:t>
        <a:bodyPr/>
        <a:lstStyle/>
        <a:p>
          <a:endParaRPr lang="en-US"/>
        </a:p>
      </dgm:t>
    </dgm:pt>
    <dgm:pt modelId="{AFBEECAF-6F89-47CA-B6E8-D5C2A2BF3FE9}" type="sibTrans" cxnId="{4CDF105C-1978-4F35-9690-AB8A8C4DA13F}">
      <dgm:prSet/>
      <dgm:spPr/>
      <dgm:t>
        <a:bodyPr/>
        <a:lstStyle/>
        <a:p>
          <a:endParaRPr lang="en-US"/>
        </a:p>
      </dgm:t>
    </dgm:pt>
    <dgm:pt modelId="{4CAC9DBA-EE53-48BE-82CF-CFC5DA3130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Arial" panose="020B0604020202020204" pitchFamily="34" charset="0"/>
              <a:cs typeface="Arial" panose="020B0604020202020204" pitchFamily="34" charset="0"/>
            </a:rPr>
            <a:t>Fragestellung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A17EF8-8286-4016-BF41-F1262FCB4209}" type="parTrans" cxnId="{7EAE2011-BB4A-4110-ABC0-EFA0F0D8D366}">
      <dgm:prSet/>
      <dgm:spPr/>
      <dgm:t>
        <a:bodyPr/>
        <a:lstStyle/>
        <a:p>
          <a:endParaRPr lang="en-US"/>
        </a:p>
      </dgm:t>
    </dgm:pt>
    <dgm:pt modelId="{F53B0364-A702-4C72-919F-E98DD95E9981}" type="sibTrans" cxnId="{7EAE2011-BB4A-4110-ABC0-EFA0F0D8D366}">
      <dgm:prSet/>
      <dgm:spPr/>
      <dgm:t>
        <a:bodyPr/>
        <a:lstStyle/>
        <a:p>
          <a:endParaRPr lang="en-US"/>
        </a:p>
      </dgm:t>
    </dgm:pt>
    <dgm:pt modelId="{BFE38DB6-B465-48A2-9C2E-DF992B50C97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latin typeface="Arial" panose="020B0604020202020204" pitchFamily="34" charset="0"/>
              <a:cs typeface="Arial" panose="020B0604020202020204" pitchFamily="34" charset="0"/>
            </a:rPr>
            <a:t>Vorgehensweise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D3CFF9-9DD4-4E2D-8EA8-AB459CEF3ECF}" type="parTrans" cxnId="{7EFDB3AA-96FB-4854-8A0F-061A2EDE4589}">
      <dgm:prSet/>
      <dgm:spPr/>
      <dgm:t>
        <a:bodyPr/>
        <a:lstStyle/>
        <a:p>
          <a:endParaRPr lang="en-US"/>
        </a:p>
      </dgm:t>
    </dgm:pt>
    <dgm:pt modelId="{FD2BC941-335C-4AA5-A4FC-C1D25D87345C}" type="sibTrans" cxnId="{7EFDB3AA-96FB-4854-8A0F-061A2EDE4589}">
      <dgm:prSet/>
      <dgm:spPr/>
      <dgm:t>
        <a:bodyPr/>
        <a:lstStyle/>
        <a:p>
          <a:endParaRPr lang="en-US"/>
        </a:p>
      </dgm:t>
    </dgm:pt>
    <dgm:pt modelId="{E1F20FDF-EA3B-4CEA-98A7-43A5A6ACC05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latin typeface="Arial" panose="020B0604020202020204" pitchFamily="34" charset="0"/>
              <a:cs typeface="Arial" panose="020B0604020202020204" pitchFamily="34" charset="0"/>
            </a:rPr>
            <a:t>Ergebnisse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733ED5-AF1D-4774-9F86-4052EAE5733E}" type="parTrans" cxnId="{7FA0A14A-3E78-42EF-91D8-497DB58B73F5}">
      <dgm:prSet/>
      <dgm:spPr/>
      <dgm:t>
        <a:bodyPr/>
        <a:lstStyle/>
        <a:p>
          <a:endParaRPr lang="en-US"/>
        </a:p>
      </dgm:t>
    </dgm:pt>
    <dgm:pt modelId="{0EE1C4AB-E235-4B51-8774-35111434BE6B}" type="sibTrans" cxnId="{7FA0A14A-3E78-42EF-91D8-497DB58B73F5}">
      <dgm:prSet/>
      <dgm:spPr/>
      <dgm:t>
        <a:bodyPr/>
        <a:lstStyle/>
        <a:p>
          <a:endParaRPr lang="en-US"/>
        </a:p>
      </dgm:t>
    </dgm:pt>
    <dgm:pt modelId="{E3A6CE84-83DB-4824-BDD6-2D2228268D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Arial" panose="020B0604020202020204" pitchFamily="34" charset="0"/>
              <a:cs typeface="Arial" panose="020B0604020202020204" pitchFamily="34" charset="0"/>
            </a:rPr>
            <a:t>Diskussion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533F48-580D-4406-AF81-EE2A1F7F82C0}" type="parTrans" cxnId="{FFCABC55-C9A4-4F88-BA6B-C993DE869E84}">
      <dgm:prSet/>
      <dgm:spPr/>
      <dgm:t>
        <a:bodyPr/>
        <a:lstStyle/>
        <a:p>
          <a:endParaRPr lang="en-US"/>
        </a:p>
      </dgm:t>
    </dgm:pt>
    <dgm:pt modelId="{73D67288-25A2-4392-AD85-DB05BB505619}" type="sibTrans" cxnId="{FFCABC55-C9A4-4F88-BA6B-C993DE869E84}">
      <dgm:prSet/>
      <dgm:spPr/>
      <dgm:t>
        <a:bodyPr/>
        <a:lstStyle/>
        <a:p>
          <a:endParaRPr lang="en-US"/>
        </a:p>
      </dgm:t>
    </dgm:pt>
    <dgm:pt modelId="{8852FA2F-AEC4-41E0-AF16-DCE3013C2A0C}" type="pres">
      <dgm:prSet presAssocID="{248C29CB-9C8D-4E63-B9B2-1A96AACF1438}" presName="root" presStyleCnt="0">
        <dgm:presLayoutVars>
          <dgm:dir/>
          <dgm:resizeHandles val="exact"/>
        </dgm:presLayoutVars>
      </dgm:prSet>
      <dgm:spPr/>
    </dgm:pt>
    <dgm:pt modelId="{F819CB5E-BC68-444C-B901-666C58EB75D0}" type="pres">
      <dgm:prSet presAssocID="{6001BAF0-E182-4EA6-BD17-2CECB343CFE4}" presName="compNode" presStyleCnt="0"/>
      <dgm:spPr/>
    </dgm:pt>
    <dgm:pt modelId="{9030A9DA-DBDF-40E8-BBAE-5652FFDF8108}" type="pres">
      <dgm:prSet presAssocID="{6001BAF0-E182-4EA6-BD17-2CECB343CFE4}" presName="bgRect" presStyleLbl="bgShp" presStyleIdx="0" presStyleCnt="5" custLinFactNeighborX="-122" custLinFactNeighborY="-469"/>
      <dgm:spPr>
        <a:solidFill>
          <a:schemeClr val="accent2">
            <a:lumMod val="40000"/>
            <a:lumOff val="60000"/>
          </a:schemeClr>
        </a:solidFill>
      </dgm:spPr>
    </dgm:pt>
    <dgm:pt modelId="{CF6D5550-B34E-4104-AB59-BFFE2D6BE150}" type="pres">
      <dgm:prSet presAssocID="{6001BAF0-E182-4EA6-BD17-2CECB343CFE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arton geöffnet Silhouette"/>
        </a:ext>
      </dgm:extLst>
    </dgm:pt>
    <dgm:pt modelId="{781743A5-9BAA-4D4B-8447-E9950767077C}" type="pres">
      <dgm:prSet presAssocID="{6001BAF0-E182-4EA6-BD17-2CECB343CFE4}" presName="spaceRect" presStyleCnt="0"/>
      <dgm:spPr/>
    </dgm:pt>
    <dgm:pt modelId="{DB19DADA-89C9-458D-89B8-E911845ED134}" type="pres">
      <dgm:prSet presAssocID="{6001BAF0-E182-4EA6-BD17-2CECB343CFE4}" presName="parTx" presStyleLbl="revTx" presStyleIdx="0" presStyleCnt="5">
        <dgm:presLayoutVars>
          <dgm:chMax val="0"/>
          <dgm:chPref val="0"/>
        </dgm:presLayoutVars>
      </dgm:prSet>
      <dgm:spPr/>
    </dgm:pt>
    <dgm:pt modelId="{47EAE1F4-7140-4E9F-9F8A-21D68C86ECF4}" type="pres">
      <dgm:prSet presAssocID="{AFBEECAF-6F89-47CA-B6E8-D5C2A2BF3FE9}" presName="sibTrans" presStyleCnt="0"/>
      <dgm:spPr/>
    </dgm:pt>
    <dgm:pt modelId="{FF184AB7-5C0D-4AB9-9B3A-2E434015D941}" type="pres">
      <dgm:prSet presAssocID="{4CAC9DBA-EE53-48BE-82CF-CFC5DA313082}" presName="compNode" presStyleCnt="0"/>
      <dgm:spPr/>
    </dgm:pt>
    <dgm:pt modelId="{9638876B-AC68-419E-83E9-DFA34D4AB018}" type="pres">
      <dgm:prSet presAssocID="{4CAC9DBA-EE53-48BE-82CF-CFC5DA313082}" presName="bgRect" presStyleLbl="bgShp" presStyleIdx="1" presStyleCnt="5" custLinFactNeighborY="-624"/>
      <dgm:spPr>
        <a:solidFill>
          <a:schemeClr val="accent2">
            <a:lumMod val="40000"/>
            <a:lumOff val="60000"/>
          </a:schemeClr>
        </a:solidFill>
      </dgm:spPr>
    </dgm:pt>
    <dgm:pt modelId="{426DBE38-B3A0-44BE-A608-4361CBFAA8FF}" type="pres">
      <dgm:prSet presAssocID="{4CAC9DBA-EE53-48BE-82CF-CFC5DA31308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zeichen mit einfarbiger Füllung"/>
        </a:ext>
      </dgm:extLst>
    </dgm:pt>
    <dgm:pt modelId="{BCB1B851-D788-4A70-B940-73151B44E32B}" type="pres">
      <dgm:prSet presAssocID="{4CAC9DBA-EE53-48BE-82CF-CFC5DA313082}" presName="spaceRect" presStyleCnt="0"/>
      <dgm:spPr/>
    </dgm:pt>
    <dgm:pt modelId="{10E9091D-0E40-4237-8C5D-E6000D4D950F}" type="pres">
      <dgm:prSet presAssocID="{4CAC9DBA-EE53-48BE-82CF-CFC5DA313082}" presName="parTx" presStyleLbl="revTx" presStyleIdx="1" presStyleCnt="5">
        <dgm:presLayoutVars>
          <dgm:chMax val="0"/>
          <dgm:chPref val="0"/>
        </dgm:presLayoutVars>
      </dgm:prSet>
      <dgm:spPr/>
    </dgm:pt>
    <dgm:pt modelId="{AC6EB02B-1DDB-41F5-8747-1058DAC8190C}" type="pres">
      <dgm:prSet presAssocID="{F53B0364-A702-4C72-919F-E98DD95E9981}" presName="sibTrans" presStyleCnt="0"/>
      <dgm:spPr/>
    </dgm:pt>
    <dgm:pt modelId="{1A50C245-7161-4E74-9DE7-BD8C7F3ED0B2}" type="pres">
      <dgm:prSet presAssocID="{BFE38DB6-B465-48A2-9C2E-DF992B50C97F}" presName="compNode" presStyleCnt="0"/>
      <dgm:spPr/>
    </dgm:pt>
    <dgm:pt modelId="{3764E40E-C5F7-4CAA-8F48-D34B093AA3FC}" type="pres">
      <dgm:prSet presAssocID="{BFE38DB6-B465-48A2-9C2E-DF992B50C97F}" presName="bgRect" presStyleLbl="bgShp" presStyleIdx="2" presStyleCnt="5" custLinFactNeighborY="-624"/>
      <dgm:spPr>
        <a:solidFill>
          <a:schemeClr val="accent2">
            <a:lumMod val="40000"/>
            <a:lumOff val="60000"/>
          </a:schemeClr>
        </a:solidFill>
      </dgm:spPr>
    </dgm:pt>
    <dgm:pt modelId="{7ABB3A0B-956F-4D6E-94BB-E994EE389180}" type="pres">
      <dgm:prSet presAssocID="{BFE38DB6-B465-48A2-9C2E-DF992B50C97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zplandiagramm Silhouette"/>
        </a:ext>
      </dgm:extLst>
    </dgm:pt>
    <dgm:pt modelId="{CFF8BA39-E78A-4710-91FE-C98E06D5AEF9}" type="pres">
      <dgm:prSet presAssocID="{BFE38DB6-B465-48A2-9C2E-DF992B50C97F}" presName="spaceRect" presStyleCnt="0"/>
      <dgm:spPr/>
    </dgm:pt>
    <dgm:pt modelId="{7F01750D-7B48-4B4B-9A2B-4EFCD4BDF14B}" type="pres">
      <dgm:prSet presAssocID="{BFE38DB6-B465-48A2-9C2E-DF992B50C97F}" presName="parTx" presStyleLbl="revTx" presStyleIdx="2" presStyleCnt="5">
        <dgm:presLayoutVars>
          <dgm:chMax val="0"/>
          <dgm:chPref val="0"/>
        </dgm:presLayoutVars>
      </dgm:prSet>
      <dgm:spPr/>
    </dgm:pt>
    <dgm:pt modelId="{7FE33EA6-D488-4FF5-94DB-3EABFB70A1CC}" type="pres">
      <dgm:prSet presAssocID="{FD2BC941-335C-4AA5-A4FC-C1D25D87345C}" presName="sibTrans" presStyleCnt="0"/>
      <dgm:spPr/>
    </dgm:pt>
    <dgm:pt modelId="{89349198-FA2C-473D-AB3C-F01775BB3D87}" type="pres">
      <dgm:prSet presAssocID="{E1F20FDF-EA3B-4CEA-98A7-43A5A6ACC056}" presName="compNode" presStyleCnt="0"/>
      <dgm:spPr/>
    </dgm:pt>
    <dgm:pt modelId="{D7E3ABEA-F9B3-4818-896D-EC113BBF155D}" type="pres">
      <dgm:prSet presAssocID="{E1F20FDF-EA3B-4CEA-98A7-43A5A6ACC056}" presName="bgRect" presStyleLbl="bgShp" presStyleIdx="3" presStyleCnt="5" custLinFactNeighborY="-624"/>
      <dgm:spPr>
        <a:solidFill>
          <a:schemeClr val="accent2">
            <a:lumMod val="40000"/>
            <a:lumOff val="60000"/>
          </a:schemeClr>
        </a:solidFill>
      </dgm:spPr>
    </dgm:pt>
    <dgm:pt modelId="{73303CA2-A00A-4388-9E25-6ED6C0CD6D27}" type="pres">
      <dgm:prSet presAssocID="{E1F20FDF-EA3B-4CEA-98A7-43A5A6ACC0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üfliste Silhouette"/>
        </a:ext>
      </dgm:extLst>
    </dgm:pt>
    <dgm:pt modelId="{C659D988-4A5F-429A-BBA9-84CFEC120251}" type="pres">
      <dgm:prSet presAssocID="{E1F20FDF-EA3B-4CEA-98A7-43A5A6ACC056}" presName="spaceRect" presStyleCnt="0"/>
      <dgm:spPr/>
    </dgm:pt>
    <dgm:pt modelId="{0374CE93-B85D-4341-8001-E16A8692EF71}" type="pres">
      <dgm:prSet presAssocID="{E1F20FDF-EA3B-4CEA-98A7-43A5A6ACC056}" presName="parTx" presStyleLbl="revTx" presStyleIdx="3" presStyleCnt="5">
        <dgm:presLayoutVars>
          <dgm:chMax val="0"/>
          <dgm:chPref val="0"/>
        </dgm:presLayoutVars>
      </dgm:prSet>
      <dgm:spPr/>
    </dgm:pt>
    <dgm:pt modelId="{F5DCB093-5564-464F-8D77-CC4045D8CC06}" type="pres">
      <dgm:prSet presAssocID="{0EE1C4AB-E235-4B51-8774-35111434BE6B}" presName="sibTrans" presStyleCnt="0"/>
      <dgm:spPr/>
    </dgm:pt>
    <dgm:pt modelId="{62034D7F-F7D6-473C-8DAA-A862A3F51FE4}" type="pres">
      <dgm:prSet presAssocID="{E3A6CE84-83DB-4824-BDD6-2D2228268DE1}" presName="compNode" presStyleCnt="0"/>
      <dgm:spPr/>
    </dgm:pt>
    <dgm:pt modelId="{93D3C0BC-F64C-47EA-AB1D-65D1E616B75E}" type="pres">
      <dgm:prSet presAssocID="{E3A6CE84-83DB-4824-BDD6-2D2228268DE1}" presName="bgRect" presStyleLbl="bgShp" presStyleIdx="4" presStyleCnt="5" custLinFactNeighborY="-624"/>
      <dgm:spPr>
        <a:solidFill>
          <a:schemeClr val="accent2">
            <a:lumMod val="40000"/>
            <a:lumOff val="60000"/>
          </a:schemeClr>
        </a:solidFill>
      </dgm:spPr>
    </dgm:pt>
    <dgm:pt modelId="{A55648B6-250F-41CE-916F-8092EA2878CE}" type="pres">
      <dgm:prSet presAssocID="{E3A6CE84-83DB-4824-BDD6-2D2228268DE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mit einfarbiger Füllung"/>
        </a:ext>
      </dgm:extLst>
    </dgm:pt>
    <dgm:pt modelId="{4BD8D81E-3105-4F14-82C1-E756300C7253}" type="pres">
      <dgm:prSet presAssocID="{E3A6CE84-83DB-4824-BDD6-2D2228268DE1}" presName="spaceRect" presStyleCnt="0"/>
      <dgm:spPr/>
    </dgm:pt>
    <dgm:pt modelId="{C418AC4C-5D57-4966-9BA2-DD0B6B2E6C9A}" type="pres">
      <dgm:prSet presAssocID="{E3A6CE84-83DB-4824-BDD6-2D2228268DE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E299207-F377-419A-9355-E76BD79576C5}" type="presOf" srcId="{E3A6CE84-83DB-4824-BDD6-2D2228268DE1}" destId="{C418AC4C-5D57-4966-9BA2-DD0B6B2E6C9A}" srcOrd="0" destOrd="0" presId="urn:microsoft.com/office/officeart/2018/2/layout/IconVerticalSolidList"/>
    <dgm:cxn modelId="{8CAA1A0F-0ABF-4BA1-AA70-859F92FCEF09}" type="presOf" srcId="{248C29CB-9C8D-4E63-B9B2-1A96AACF1438}" destId="{8852FA2F-AEC4-41E0-AF16-DCE3013C2A0C}" srcOrd="0" destOrd="0" presId="urn:microsoft.com/office/officeart/2018/2/layout/IconVerticalSolidList"/>
    <dgm:cxn modelId="{7EAE2011-BB4A-4110-ABC0-EFA0F0D8D366}" srcId="{248C29CB-9C8D-4E63-B9B2-1A96AACF1438}" destId="{4CAC9DBA-EE53-48BE-82CF-CFC5DA313082}" srcOrd="1" destOrd="0" parTransId="{8AA17EF8-8286-4016-BF41-F1262FCB4209}" sibTransId="{F53B0364-A702-4C72-919F-E98DD95E9981}"/>
    <dgm:cxn modelId="{C3381D19-5F5D-4DB2-B164-8B12531F7B81}" type="presOf" srcId="{E1F20FDF-EA3B-4CEA-98A7-43A5A6ACC056}" destId="{0374CE93-B85D-4341-8001-E16A8692EF71}" srcOrd="0" destOrd="0" presId="urn:microsoft.com/office/officeart/2018/2/layout/IconVerticalSolidList"/>
    <dgm:cxn modelId="{1B21F828-E86F-4083-B55E-7E4FEE0476D0}" type="presOf" srcId="{6001BAF0-E182-4EA6-BD17-2CECB343CFE4}" destId="{DB19DADA-89C9-458D-89B8-E911845ED134}" srcOrd="0" destOrd="0" presId="urn:microsoft.com/office/officeart/2018/2/layout/IconVerticalSolidList"/>
    <dgm:cxn modelId="{A3EBD42F-6D32-4877-B63F-94B2A49EC57E}" type="presOf" srcId="{4CAC9DBA-EE53-48BE-82CF-CFC5DA313082}" destId="{10E9091D-0E40-4237-8C5D-E6000D4D950F}" srcOrd="0" destOrd="0" presId="urn:microsoft.com/office/officeart/2018/2/layout/IconVerticalSolidList"/>
    <dgm:cxn modelId="{7FA0A14A-3E78-42EF-91D8-497DB58B73F5}" srcId="{248C29CB-9C8D-4E63-B9B2-1A96AACF1438}" destId="{E1F20FDF-EA3B-4CEA-98A7-43A5A6ACC056}" srcOrd="3" destOrd="0" parTransId="{FB733ED5-AF1D-4774-9F86-4052EAE5733E}" sibTransId="{0EE1C4AB-E235-4B51-8774-35111434BE6B}"/>
    <dgm:cxn modelId="{FFCABC55-C9A4-4F88-BA6B-C993DE869E84}" srcId="{248C29CB-9C8D-4E63-B9B2-1A96AACF1438}" destId="{E3A6CE84-83DB-4824-BDD6-2D2228268DE1}" srcOrd="4" destOrd="0" parTransId="{13533F48-580D-4406-AF81-EE2A1F7F82C0}" sibTransId="{73D67288-25A2-4392-AD85-DB05BB505619}"/>
    <dgm:cxn modelId="{4CDF105C-1978-4F35-9690-AB8A8C4DA13F}" srcId="{248C29CB-9C8D-4E63-B9B2-1A96AACF1438}" destId="{6001BAF0-E182-4EA6-BD17-2CECB343CFE4}" srcOrd="0" destOrd="0" parTransId="{7C1A187B-7C1B-468D-A471-0A610178A443}" sibTransId="{AFBEECAF-6F89-47CA-B6E8-D5C2A2BF3FE9}"/>
    <dgm:cxn modelId="{7EFDB3AA-96FB-4854-8A0F-061A2EDE4589}" srcId="{248C29CB-9C8D-4E63-B9B2-1A96AACF1438}" destId="{BFE38DB6-B465-48A2-9C2E-DF992B50C97F}" srcOrd="2" destOrd="0" parTransId="{45D3CFF9-9DD4-4E2D-8EA8-AB459CEF3ECF}" sibTransId="{FD2BC941-335C-4AA5-A4FC-C1D25D87345C}"/>
    <dgm:cxn modelId="{2CE335DE-836A-4323-8C06-1C825CD12174}" type="presOf" srcId="{BFE38DB6-B465-48A2-9C2E-DF992B50C97F}" destId="{7F01750D-7B48-4B4B-9A2B-4EFCD4BDF14B}" srcOrd="0" destOrd="0" presId="urn:microsoft.com/office/officeart/2018/2/layout/IconVerticalSolidList"/>
    <dgm:cxn modelId="{5DB01A25-BC99-4070-952D-2CFC385570BA}" type="presParOf" srcId="{8852FA2F-AEC4-41E0-AF16-DCE3013C2A0C}" destId="{F819CB5E-BC68-444C-B901-666C58EB75D0}" srcOrd="0" destOrd="0" presId="urn:microsoft.com/office/officeart/2018/2/layout/IconVerticalSolidList"/>
    <dgm:cxn modelId="{5BC0D191-B3B8-4828-AB91-6755F335CEAE}" type="presParOf" srcId="{F819CB5E-BC68-444C-B901-666C58EB75D0}" destId="{9030A9DA-DBDF-40E8-BBAE-5652FFDF8108}" srcOrd="0" destOrd="0" presId="urn:microsoft.com/office/officeart/2018/2/layout/IconVerticalSolidList"/>
    <dgm:cxn modelId="{F79BE51F-306E-4639-ABE1-B616445F1792}" type="presParOf" srcId="{F819CB5E-BC68-444C-B901-666C58EB75D0}" destId="{CF6D5550-B34E-4104-AB59-BFFE2D6BE150}" srcOrd="1" destOrd="0" presId="urn:microsoft.com/office/officeart/2018/2/layout/IconVerticalSolidList"/>
    <dgm:cxn modelId="{C3670178-2649-4D41-B104-45E9A937EDE9}" type="presParOf" srcId="{F819CB5E-BC68-444C-B901-666C58EB75D0}" destId="{781743A5-9BAA-4D4B-8447-E9950767077C}" srcOrd="2" destOrd="0" presId="urn:microsoft.com/office/officeart/2018/2/layout/IconVerticalSolidList"/>
    <dgm:cxn modelId="{A0110383-6312-48BA-8EC4-DCE26E254E34}" type="presParOf" srcId="{F819CB5E-BC68-444C-B901-666C58EB75D0}" destId="{DB19DADA-89C9-458D-89B8-E911845ED134}" srcOrd="3" destOrd="0" presId="urn:microsoft.com/office/officeart/2018/2/layout/IconVerticalSolidList"/>
    <dgm:cxn modelId="{503DC16F-A8D9-4CA4-8342-0244B055E551}" type="presParOf" srcId="{8852FA2F-AEC4-41E0-AF16-DCE3013C2A0C}" destId="{47EAE1F4-7140-4E9F-9F8A-21D68C86ECF4}" srcOrd="1" destOrd="0" presId="urn:microsoft.com/office/officeart/2018/2/layout/IconVerticalSolidList"/>
    <dgm:cxn modelId="{7BDB9098-4432-4D2A-9097-DA1DC7355EB6}" type="presParOf" srcId="{8852FA2F-AEC4-41E0-AF16-DCE3013C2A0C}" destId="{FF184AB7-5C0D-4AB9-9B3A-2E434015D941}" srcOrd="2" destOrd="0" presId="urn:microsoft.com/office/officeart/2018/2/layout/IconVerticalSolidList"/>
    <dgm:cxn modelId="{531A0453-4CE5-48C2-AEEE-959239268350}" type="presParOf" srcId="{FF184AB7-5C0D-4AB9-9B3A-2E434015D941}" destId="{9638876B-AC68-419E-83E9-DFA34D4AB018}" srcOrd="0" destOrd="0" presId="urn:microsoft.com/office/officeart/2018/2/layout/IconVerticalSolidList"/>
    <dgm:cxn modelId="{683C5C90-6F16-4839-B8B2-D0B467CF6275}" type="presParOf" srcId="{FF184AB7-5C0D-4AB9-9B3A-2E434015D941}" destId="{426DBE38-B3A0-44BE-A608-4361CBFAA8FF}" srcOrd="1" destOrd="0" presId="urn:microsoft.com/office/officeart/2018/2/layout/IconVerticalSolidList"/>
    <dgm:cxn modelId="{648A2152-CDB4-4B14-AFA0-9B37C6CCD554}" type="presParOf" srcId="{FF184AB7-5C0D-4AB9-9B3A-2E434015D941}" destId="{BCB1B851-D788-4A70-B940-73151B44E32B}" srcOrd="2" destOrd="0" presId="urn:microsoft.com/office/officeart/2018/2/layout/IconVerticalSolidList"/>
    <dgm:cxn modelId="{ECABE122-7630-40A1-AFAC-1E7E8D1088BA}" type="presParOf" srcId="{FF184AB7-5C0D-4AB9-9B3A-2E434015D941}" destId="{10E9091D-0E40-4237-8C5D-E6000D4D950F}" srcOrd="3" destOrd="0" presId="urn:microsoft.com/office/officeart/2018/2/layout/IconVerticalSolidList"/>
    <dgm:cxn modelId="{4BA8CD62-C6D4-4501-81C6-B98B71A672FE}" type="presParOf" srcId="{8852FA2F-AEC4-41E0-AF16-DCE3013C2A0C}" destId="{AC6EB02B-1DDB-41F5-8747-1058DAC8190C}" srcOrd="3" destOrd="0" presId="urn:microsoft.com/office/officeart/2018/2/layout/IconVerticalSolidList"/>
    <dgm:cxn modelId="{C711BA08-CB8A-4C89-A380-273C525D3AB4}" type="presParOf" srcId="{8852FA2F-AEC4-41E0-AF16-DCE3013C2A0C}" destId="{1A50C245-7161-4E74-9DE7-BD8C7F3ED0B2}" srcOrd="4" destOrd="0" presId="urn:microsoft.com/office/officeart/2018/2/layout/IconVerticalSolidList"/>
    <dgm:cxn modelId="{ED84CBB6-A228-466A-9CC1-8C44D70A62AF}" type="presParOf" srcId="{1A50C245-7161-4E74-9DE7-BD8C7F3ED0B2}" destId="{3764E40E-C5F7-4CAA-8F48-D34B093AA3FC}" srcOrd="0" destOrd="0" presId="urn:microsoft.com/office/officeart/2018/2/layout/IconVerticalSolidList"/>
    <dgm:cxn modelId="{1F22F231-AC30-4270-95EF-0299478909E6}" type="presParOf" srcId="{1A50C245-7161-4E74-9DE7-BD8C7F3ED0B2}" destId="{7ABB3A0B-956F-4D6E-94BB-E994EE389180}" srcOrd="1" destOrd="0" presId="urn:microsoft.com/office/officeart/2018/2/layout/IconVerticalSolidList"/>
    <dgm:cxn modelId="{1D7F3E66-20DF-4EE5-A418-4AB843DCAFFC}" type="presParOf" srcId="{1A50C245-7161-4E74-9DE7-BD8C7F3ED0B2}" destId="{CFF8BA39-E78A-4710-91FE-C98E06D5AEF9}" srcOrd="2" destOrd="0" presId="urn:microsoft.com/office/officeart/2018/2/layout/IconVerticalSolidList"/>
    <dgm:cxn modelId="{944972F3-47A5-44A1-8D64-4BAD1FBE5BC5}" type="presParOf" srcId="{1A50C245-7161-4E74-9DE7-BD8C7F3ED0B2}" destId="{7F01750D-7B48-4B4B-9A2B-4EFCD4BDF14B}" srcOrd="3" destOrd="0" presId="urn:microsoft.com/office/officeart/2018/2/layout/IconVerticalSolidList"/>
    <dgm:cxn modelId="{DE1AEE67-F501-4A33-9BEA-329085FB92BC}" type="presParOf" srcId="{8852FA2F-AEC4-41E0-AF16-DCE3013C2A0C}" destId="{7FE33EA6-D488-4FF5-94DB-3EABFB70A1CC}" srcOrd="5" destOrd="0" presId="urn:microsoft.com/office/officeart/2018/2/layout/IconVerticalSolidList"/>
    <dgm:cxn modelId="{2BFA454A-A0F0-4BEF-B2CE-D2191C197C35}" type="presParOf" srcId="{8852FA2F-AEC4-41E0-AF16-DCE3013C2A0C}" destId="{89349198-FA2C-473D-AB3C-F01775BB3D87}" srcOrd="6" destOrd="0" presId="urn:microsoft.com/office/officeart/2018/2/layout/IconVerticalSolidList"/>
    <dgm:cxn modelId="{16D9ECCB-F5AB-4C30-8924-C6CCA0989A5A}" type="presParOf" srcId="{89349198-FA2C-473D-AB3C-F01775BB3D87}" destId="{D7E3ABEA-F9B3-4818-896D-EC113BBF155D}" srcOrd="0" destOrd="0" presId="urn:microsoft.com/office/officeart/2018/2/layout/IconVerticalSolidList"/>
    <dgm:cxn modelId="{203ECA31-DB34-4292-9D50-48B99DC879F9}" type="presParOf" srcId="{89349198-FA2C-473D-AB3C-F01775BB3D87}" destId="{73303CA2-A00A-4388-9E25-6ED6C0CD6D27}" srcOrd="1" destOrd="0" presId="urn:microsoft.com/office/officeart/2018/2/layout/IconVerticalSolidList"/>
    <dgm:cxn modelId="{26320A4E-B83D-426F-AD2F-531E4ED5F599}" type="presParOf" srcId="{89349198-FA2C-473D-AB3C-F01775BB3D87}" destId="{C659D988-4A5F-429A-BBA9-84CFEC120251}" srcOrd="2" destOrd="0" presId="urn:microsoft.com/office/officeart/2018/2/layout/IconVerticalSolidList"/>
    <dgm:cxn modelId="{64A8A501-38B6-4EBD-B727-152C9919A12B}" type="presParOf" srcId="{89349198-FA2C-473D-AB3C-F01775BB3D87}" destId="{0374CE93-B85D-4341-8001-E16A8692EF71}" srcOrd="3" destOrd="0" presId="urn:microsoft.com/office/officeart/2018/2/layout/IconVerticalSolidList"/>
    <dgm:cxn modelId="{175A39E6-D5D6-4604-BFDD-0CF2764B0351}" type="presParOf" srcId="{8852FA2F-AEC4-41E0-AF16-DCE3013C2A0C}" destId="{F5DCB093-5564-464F-8D77-CC4045D8CC06}" srcOrd="7" destOrd="0" presId="urn:microsoft.com/office/officeart/2018/2/layout/IconVerticalSolidList"/>
    <dgm:cxn modelId="{5FBEA3F5-72D0-4C19-9A79-38BE7884CDDB}" type="presParOf" srcId="{8852FA2F-AEC4-41E0-AF16-DCE3013C2A0C}" destId="{62034D7F-F7D6-473C-8DAA-A862A3F51FE4}" srcOrd="8" destOrd="0" presId="urn:microsoft.com/office/officeart/2018/2/layout/IconVerticalSolidList"/>
    <dgm:cxn modelId="{5A324ADA-86BD-4A46-A978-430C2425920B}" type="presParOf" srcId="{62034D7F-F7D6-473C-8DAA-A862A3F51FE4}" destId="{93D3C0BC-F64C-47EA-AB1D-65D1E616B75E}" srcOrd="0" destOrd="0" presId="urn:microsoft.com/office/officeart/2018/2/layout/IconVerticalSolidList"/>
    <dgm:cxn modelId="{2F6001C1-41BA-4020-931A-D85A2E9B0C81}" type="presParOf" srcId="{62034D7F-F7D6-473C-8DAA-A862A3F51FE4}" destId="{A55648B6-250F-41CE-916F-8092EA2878CE}" srcOrd="1" destOrd="0" presId="urn:microsoft.com/office/officeart/2018/2/layout/IconVerticalSolidList"/>
    <dgm:cxn modelId="{99B48E08-F537-423E-A64E-0E3A8E2A9167}" type="presParOf" srcId="{62034D7F-F7D6-473C-8DAA-A862A3F51FE4}" destId="{4BD8D81E-3105-4F14-82C1-E756300C7253}" srcOrd="2" destOrd="0" presId="urn:microsoft.com/office/officeart/2018/2/layout/IconVerticalSolidList"/>
    <dgm:cxn modelId="{88D4B566-1A71-400A-B090-63A4856EE6F8}" type="presParOf" srcId="{62034D7F-F7D6-473C-8DAA-A862A3F51FE4}" destId="{C418AC4C-5D57-4966-9BA2-DD0B6B2E6C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4528FC-486A-B248-A03F-9427D9E9BEA9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1860CF4-D11D-EA4C-BCCF-8CB3FB732B0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b="1"/>
            <a:t>Vorbereitung</a:t>
          </a:r>
        </a:p>
      </dgm:t>
    </dgm:pt>
    <dgm:pt modelId="{FA5A9C7F-E539-1C49-A369-5C2EE7D73956}" type="parTrans" cxnId="{E3110EB1-5140-6447-BBF2-7A5B623DEFD1}">
      <dgm:prSet/>
      <dgm:spPr/>
      <dgm:t>
        <a:bodyPr/>
        <a:lstStyle/>
        <a:p>
          <a:endParaRPr lang="de-DE"/>
        </a:p>
      </dgm:t>
    </dgm:pt>
    <dgm:pt modelId="{2694C1DB-99CF-0544-8972-6B60E8C23FA8}" type="sibTrans" cxnId="{E3110EB1-5140-6447-BBF2-7A5B623DEFD1}">
      <dgm:prSet/>
      <dgm:spPr/>
      <dgm:t>
        <a:bodyPr/>
        <a:lstStyle/>
        <a:p>
          <a:endParaRPr lang="de-DE"/>
        </a:p>
      </dgm:t>
    </dgm:pt>
    <dgm:pt modelId="{8018A7A3-E182-DF48-8B60-9186BC2EE0F5}">
      <dgm:prSet phldrT="[Text]"/>
      <dgm:spPr/>
      <dgm:t>
        <a:bodyPr/>
        <a:lstStyle/>
        <a:p>
          <a:r>
            <a:rPr lang="de-DE" err="1"/>
            <a:t>Git</a:t>
          </a:r>
          <a:r>
            <a:rPr lang="de-DE"/>
            <a:t> </a:t>
          </a:r>
          <a:r>
            <a:rPr lang="de-DE" err="1"/>
            <a:t>repository</a:t>
          </a:r>
          <a:r>
            <a:rPr lang="de-DE"/>
            <a:t> erstellen</a:t>
          </a:r>
        </a:p>
      </dgm:t>
    </dgm:pt>
    <dgm:pt modelId="{00D61E48-3124-D749-AFF7-25220D7F97C7}" type="parTrans" cxnId="{B2965542-1952-7743-A8A2-02AC784FBA29}">
      <dgm:prSet/>
      <dgm:spPr/>
      <dgm:t>
        <a:bodyPr/>
        <a:lstStyle/>
        <a:p>
          <a:endParaRPr lang="de-DE"/>
        </a:p>
      </dgm:t>
    </dgm:pt>
    <dgm:pt modelId="{37B9E4C5-09F4-EE4A-9293-5E358F4F3CFF}" type="sibTrans" cxnId="{B2965542-1952-7743-A8A2-02AC784FBA29}">
      <dgm:prSet/>
      <dgm:spPr/>
      <dgm:t>
        <a:bodyPr/>
        <a:lstStyle/>
        <a:p>
          <a:endParaRPr lang="de-DE"/>
        </a:p>
      </dgm:t>
    </dgm:pt>
    <dgm:pt modelId="{EDD5D262-E6CD-7748-B062-E74C10CCB717}">
      <dgm:prSet phldrT="[Text]"/>
      <dgm:spPr/>
      <dgm:t>
        <a:bodyPr/>
        <a:lstStyle/>
        <a:p>
          <a:r>
            <a:rPr lang="de-DE" err="1"/>
            <a:t>Systemeskizze</a:t>
          </a:r>
          <a:r>
            <a:rPr lang="de-DE"/>
            <a:t> erstellen</a:t>
          </a:r>
        </a:p>
      </dgm:t>
    </dgm:pt>
    <dgm:pt modelId="{F77923AB-EE15-F045-94DF-CCA2D40FD8C5}" type="parTrans" cxnId="{2809B002-40E1-DC49-B5CE-2EEB14AD48C8}">
      <dgm:prSet/>
      <dgm:spPr/>
      <dgm:t>
        <a:bodyPr/>
        <a:lstStyle/>
        <a:p>
          <a:endParaRPr lang="de-DE"/>
        </a:p>
      </dgm:t>
    </dgm:pt>
    <dgm:pt modelId="{F9C35CF9-DD83-874A-8633-6625448C531B}" type="sibTrans" cxnId="{2809B002-40E1-DC49-B5CE-2EEB14AD48C8}">
      <dgm:prSet/>
      <dgm:spPr/>
      <dgm:t>
        <a:bodyPr/>
        <a:lstStyle/>
        <a:p>
          <a:endParaRPr lang="de-DE"/>
        </a:p>
      </dgm:t>
    </dgm:pt>
    <dgm:pt modelId="{8FD74750-34AB-1742-991F-51EC7D2DF69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b="1"/>
            <a:t>Implementation</a:t>
          </a:r>
        </a:p>
      </dgm:t>
    </dgm:pt>
    <dgm:pt modelId="{7616B5CD-E953-B34B-99D0-F7601855BA64}" type="parTrans" cxnId="{A19F474B-0046-8142-8AE0-7846BC02291E}">
      <dgm:prSet/>
      <dgm:spPr/>
      <dgm:t>
        <a:bodyPr/>
        <a:lstStyle/>
        <a:p>
          <a:endParaRPr lang="de-DE"/>
        </a:p>
      </dgm:t>
    </dgm:pt>
    <dgm:pt modelId="{356380D2-2511-3746-9AC9-E6AFBC0CD55A}" type="sibTrans" cxnId="{A19F474B-0046-8142-8AE0-7846BC02291E}">
      <dgm:prSet/>
      <dgm:spPr/>
      <dgm:t>
        <a:bodyPr/>
        <a:lstStyle/>
        <a:p>
          <a:endParaRPr lang="de-DE"/>
        </a:p>
      </dgm:t>
    </dgm:pt>
    <dgm:pt modelId="{5C2CC299-1E56-9F49-88F3-A49F9A66BD6E}">
      <dgm:prSet phldrT="[Text]"/>
      <dgm:spPr/>
      <dgm:t>
        <a:bodyPr/>
        <a:lstStyle/>
        <a:p>
          <a:r>
            <a:rPr lang="de-DE"/>
            <a:t>Netzwerk erstellen</a:t>
          </a:r>
        </a:p>
      </dgm:t>
    </dgm:pt>
    <dgm:pt modelId="{A34148B1-395A-274A-ADE2-5B8AAA5F3E49}" type="parTrans" cxnId="{8A5D866E-F294-984B-96EB-B18A854E5AB7}">
      <dgm:prSet/>
      <dgm:spPr/>
      <dgm:t>
        <a:bodyPr/>
        <a:lstStyle/>
        <a:p>
          <a:endParaRPr lang="de-DE"/>
        </a:p>
      </dgm:t>
    </dgm:pt>
    <dgm:pt modelId="{6D4AA399-CDA9-7D4E-A21C-5C3209A05539}" type="sibTrans" cxnId="{8A5D866E-F294-984B-96EB-B18A854E5AB7}">
      <dgm:prSet/>
      <dgm:spPr/>
      <dgm:t>
        <a:bodyPr/>
        <a:lstStyle/>
        <a:p>
          <a:endParaRPr lang="de-DE"/>
        </a:p>
      </dgm:t>
    </dgm:pt>
    <dgm:pt modelId="{344EE571-3A56-FE40-85FF-03E91D7D5E71}">
      <dgm:prSet phldrT="[Text]"/>
      <dgm:spPr/>
      <dgm:t>
        <a:bodyPr/>
        <a:lstStyle/>
        <a:p>
          <a:r>
            <a:rPr lang="de-DE" err="1"/>
            <a:t>Sensivitätsanalyse</a:t>
          </a:r>
          <a:endParaRPr lang="de-DE"/>
        </a:p>
      </dgm:t>
    </dgm:pt>
    <dgm:pt modelId="{74DFD2B5-6609-2244-A003-72BA80A4711F}" type="parTrans" cxnId="{AF4234D5-A9B0-F247-A490-9344C25F68B9}">
      <dgm:prSet/>
      <dgm:spPr/>
      <dgm:t>
        <a:bodyPr/>
        <a:lstStyle/>
        <a:p>
          <a:endParaRPr lang="de-DE"/>
        </a:p>
      </dgm:t>
    </dgm:pt>
    <dgm:pt modelId="{CC921700-D904-8242-9363-FF554C1B7F7D}" type="sibTrans" cxnId="{AF4234D5-A9B0-F247-A490-9344C25F68B9}">
      <dgm:prSet/>
      <dgm:spPr/>
      <dgm:t>
        <a:bodyPr/>
        <a:lstStyle/>
        <a:p>
          <a:endParaRPr lang="de-DE"/>
        </a:p>
      </dgm:t>
    </dgm:pt>
    <dgm:pt modelId="{BEF9A630-4C5E-DD40-874D-2953A6C19EFA}">
      <dgm:prSet phldrT="[Text]"/>
      <dgm:spPr>
        <a:solidFill>
          <a:schemeClr val="accent3"/>
        </a:solidFill>
      </dgm:spPr>
      <dgm:t>
        <a:bodyPr/>
        <a:lstStyle/>
        <a:p>
          <a:r>
            <a:rPr lang="de-DE" b="1"/>
            <a:t>Validierung</a:t>
          </a:r>
        </a:p>
      </dgm:t>
    </dgm:pt>
    <dgm:pt modelId="{17038948-C7E5-A647-980B-C6459C4FA00E}" type="parTrans" cxnId="{170491FE-C086-8E44-A475-B2715ADD0285}">
      <dgm:prSet/>
      <dgm:spPr/>
      <dgm:t>
        <a:bodyPr/>
        <a:lstStyle/>
        <a:p>
          <a:endParaRPr lang="de-DE"/>
        </a:p>
      </dgm:t>
    </dgm:pt>
    <dgm:pt modelId="{976CD344-9E6C-A844-ADEF-D3E7B00E0AF0}" type="sibTrans" cxnId="{170491FE-C086-8E44-A475-B2715ADD0285}">
      <dgm:prSet/>
      <dgm:spPr/>
      <dgm:t>
        <a:bodyPr/>
        <a:lstStyle/>
        <a:p>
          <a:endParaRPr lang="de-DE"/>
        </a:p>
      </dgm:t>
    </dgm:pt>
    <dgm:pt modelId="{25B8D23D-6482-3F42-BC49-6D74A08D1683}">
      <dgm:prSet phldrT="[Text]"/>
      <dgm:spPr/>
      <dgm:t>
        <a:bodyPr/>
        <a:lstStyle/>
        <a:p>
          <a:r>
            <a:rPr lang="de-DE"/>
            <a:t>Visualisierung der Ergebnisse</a:t>
          </a:r>
        </a:p>
      </dgm:t>
    </dgm:pt>
    <dgm:pt modelId="{95A14B1B-6283-5A4A-8A4A-20170A102FBC}" type="parTrans" cxnId="{ADE1E50D-4AC5-B240-9E0E-EEBA23466317}">
      <dgm:prSet/>
      <dgm:spPr/>
      <dgm:t>
        <a:bodyPr/>
        <a:lstStyle/>
        <a:p>
          <a:endParaRPr lang="de-DE"/>
        </a:p>
      </dgm:t>
    </dgm:pt>
    <dgm:pt modelId="{68E35E40-9291-FC48-95FD-27EAA529F996}" type="sibTrans" cxnId="{ADE1E50D-4AC5-B240-9E0E-EEBA23466317}">
      <dgm:prSet/>
      <dgm:spPr/>
      <dgm:t>
        <a:bodyPr/>
        <a:lstStyle/>
        <a:p>
          <a:endParaRPr lang="de-DE"/>
        </a:p>
      </dgm:t>
    </dgm:pt>
    <dgm:pt modelId="{2FE0C764-2DEF-5A47-8E40-A654BE287F07}">
      <dgm:prSet phldrT="[Text]"/>
      <dgm:spPr/>
      <dgm:t>
        <a:bodyPr/>
        <a:lstStyle/>
        <a:p>
          <a:r>
            <a:rPr lang="de-DE"/>
            <a:t>Vergleich mit Literatur</a:t>
          </a:r>
        </a:p>
      </dgm:t>
    </dgm:pt>
    <dgm:pt modelId="{37D44424-AACB-154B-AFBD-80B85F889E45}" type="parTrans" cxnId="{AC83A985-EF40-0E4C-8AD2-E13EA17E28FC}">
      <dgm:prSet/>
      <dgm:spPr/>
      <dgm:t>
        <a:bodyPr/>
        <a:lstStyle/>
        <a:p>
          <a:endParaRPr lang="de-DE"/>
        </a:p>
      </dgm:t>
    </dgm:pt>
    <dgm:pt modelId="{F02EA478-6900-5944-BB50-ADE67BBCEC4E}" type="sibTrans" cxnId="{AC83A985-EF40-0E4C-8AD2-E13EA17E28FC}">
      <dgm:prSet/>
      <dgm:spPr/>
      <dgm:t>
        <a:bodyPr/>
        <a:lstStyle/>
        <a:p>
          <a:endParaRPr lang="de-DE"/>
        </a:p>
      </dgm:t>
    </dgm:pt>
    <dgm:pt modelId="{0378B0BF-C82D-C042-B348-BFD39141EE60}">
      <dgm:prSet phldrT="[Text]"/>
      <dgm:spPr/>
      <dgm:t>
        <a:bodyPr/>
        <a:lstStyle/>
        <a:p>
          <a:r>
            <a:rPr lang="de-DE"/>
            <a:t>Einpflegen von daten</a:t>
          </a:r>
        </a:p>
      </dgm:t>
    </dgm:pt>
    <dgm:pt modelId="{920891E4-586E-FF40-87F2-15F7EEDA68AB}" type="parTrans" cxnId="{2D383666-91D0-1E41-8529-42D75C190D6A}">
      <dgm:prSet/>
      <dgm:spPr/>
      <dgm:t>
        <a:bodyPr/>
        <a:lstStyle/>
        <a:p>
          <a:endParaRPr lang="de-DE"/>
        </a:p>
      </dgm:t>
    </dgm:pt>
    <dgm:pt modelId="{04A86A3D-D3AF-2542-97CF-4AFA630AE185}" type="sibTrans" cxnId="{2D383666-91D0-1E41-8529-42D75C190D6A}">
      <dgm:prSet/>
      <dgm:spPr/>
      <dgm:t>
        <a:bodyPr/>
        <a:lstStyle/>
        <a:p>
          <a:endParaRPr lang="de-DE"/>
        </a:p>
      </dgm:t>
    </dgm:pt>
    <dgm:pt modelId="{E2863AFB-6B4D-0243-BB1B-9105A435CE87}">
      <dgm:prSet phldrT="[Text]"/>
      <dgm:spPr/>
      <dgm:t>
        <a:bodyPr/>
        <a:lstStyle/>
        <a:p>
          <a:r>
            <a:rPr lang="de-DE"/>
            <a:t>Grenzen des Systems herausfinden</a:t>
          </a:r>
        </a:p>
      </dgm:t>
    </dgm:pt>
    <dgm:pt modelId="{2EF76AF3-F137-7B43-8026-02B59F4D7978}" type="parTrans" cxnId="{8DFEF9B4-5304-5847-880F-092C6BE746E7}">
      <dgm:prSet/>
      <dgm:spPr/>
      <dgm:t>
        <a:bodyPr/>
        <a:lstStyle/>
        <a:p>
          <a:endParaRPr lang="de-DE"/>
        </a:p>
      </dgm:t>
    </dgm:pt>
    <dgm:pt modelId="{C065EAC1-0A0B-B14C-9097-C6F2CD19EF40}" type="sibTrans" cxnId="{8DFEF9B4-5304-5847-880F-092C6BE746E7}">
      <dgm:prSet/>
      <dgm:spPr/>
      <dgm:t>
        <a:bodyPr/>
        <a:lstStyle/>
        <a:p>
          <a:endParaRPr lang="de-DE"/>
        </a:p>
      </dgm:t>
    </dgm:pt>
    <dgm:pt modelId="{8CD7E07C-D9B7-3545-9516-B927A2A51103}" type="pres">
      <dgm:prSet presAssocID="{9D4528FC-486A-B248-A03F-9427D9E9BEA9}" presName="linearFlow" presStyleCnt="0">
        <dgm:presLayoutVars>
          <dgm:dir/>
          <dgm:animLvl val="lvl"/>
          <dgm:resizeHandles val="exact"/>
        </dgm:presLayoutVars>
      </dgm:prSet>
      <dgm:spPr/>
    </dgm:pt>
    <dgm:pt modelId="{00CE4D38-54DF-954C-A599-13DBFA49B16E}" type="pres">
      <dgm:prSet presAssocID="{81860CF4-D11D-EA4C-BCCF-8CB3FB732B07}" presName="composite" presStyleCnt="0"/>
      <dgm:spPr/>
    </dgm:pt>
    <dgm:pt modelId="{63FFA5F8-F73A-544F-A932-C1176C6906E6}" type="pres">
      <dgm:prSet presAssocID="{81860CF4-D11D-EA4C-BCCF-8CB3FB732B0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B49C804-A8AD-2B44-A2F0-9743C729A0E4}" type="pres">
      <dgm:prSet presAssocID="{81860CF4-D11D-EA4C-BCCF-8CB3FB732B07}" presName="descendantText" presStyleLbl="alignAcc1" presStyleIdx="0" presStyleCnt="3">
        <dgm:presLayoutVars>
          <dgm:bulletEnabled val="1"/>
        </dgm:presLayoutVars>
      </dgm:prSet>
      <dgm:spPr/>
    </dgm:pt>
    <dgm:pt modelId="{771E9B7D-3A18-C44C-8C02-E8088E37ACF6}" type="pres">
      <dgm:prSet presAssocID="{2694C1DB-99CF-0544-8972-6B60E8C23FA8}" presName="sp" presStyleCnt="0"/>
      <dgm:spPr/>
    </dgm:pt>
    <dgm:pt modelId="{FF6EE6B5-6984-D142-A710-F7ED1E792118}" type="pres">
      <dgm:prSet presAssocID="{8FD74750-34AB-1742-991F-51EC7D2DF692}" presName="composite" presStyleCnt="0"/>
      <dgm:spPr/>
    </dgm:pt>
    <dgm:pt modelId="{FC982627-AF01-4B42-8268-1094AB1FF40F}" type="pres">
      <dgm:prSet presAssocID="{8FD74750-34AB-1742-991F-51EC7D2DF69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708B7B1-1CB0-6348-A4B2-756023E7CE07}" type="pres">
      <dgm:prSet presAssocID="{8FD74750-34AB-1742-991F-51EC7D2DF692}" presName="descendantText" presStyleLbl="alignAcc1" presStyleIdx="1" presStyleCnt="3">
        <dgm:presLayoutVars>
          <dgm:bulletEnabled val="1"/>
        </dgm:presLayoutVars>
      </dgm:prSet>
      <dgm:spPr/>
    </dgm:pt>
    <dgm:pt modelId="{9694727C-D2D6-6640-B0E4-ABFD17E17C71}" type="pres">
      <dgm:prSet presAssocID="{356380D2-2511-3746-9AC9-E6AFBC0CD55A}" presName="sp" presStyleCnt="0"/>
      <dgm:spPr/>
    </dgm:pt>
    <dgm:pt modelId="{EEE5709F-16E0-DE4B-A7BB-4C7672589B97}" type="pres">
      <dgm:prSet presAssocID="{BEF9A630-4C5E-DD40-874D-2953A6C19EFA}" presName="composite" presStyleCnt="0"/>
      <dgm:spPr/>
    </dgm:pt>
    <dgm:pt modelId="{DE9877B6-C29D-CE44-A279-2A0E2D1A3226}" type="pres">
      <dgm:prSet presAssocID="{BEF9A630-4C5E-DD40-874D-2953A6C19EF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C347056-B504-754E-BFFB-0B7789BA926E}" type="pres">
      <dgm:prSet presAssocID="{BEF9A630-4C5E-DD40-874D-2953A6C19EF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1AA8502-D012-B54D-8071-CB3F05513E13}" type="presOf" srcId="{5C2CC299-1E56-9F49-88F3-A49F9A66BD6E}" destId="{F708B7B1-1CB0-6348-A4B2-756023E7CE07}" srcOrd="0" destOrd="0" presId="urn:microsoft.com/office/officeart/2005/8/layout/chevron2"/>
    <dgm:cxn modelId="{2809B002-40E1-DC49-B5CE-2EEB14AD48C8}" srcId="{81860CF4-D11D-EA4C-BCCF-8CB3FB732B07}" destId="{EDD5D262-E6CD-7748-B062-E74C10CCB717}" srcOrd="2" destOrd="0" parTransId="{F77923AB-EE15-F045-94DF-CCA2D40FD8C5}" sibTransId="{F9C35CF9-DD83-874A-8633-6625448C531B}"/>
    <dgm:cxn modelId="{ED78AA0A-EE43-674D-940A-BBA9D304D325}" type="presOf" srcId="{0378B0BF-C82D-C042-B348-BFD39141EE60}" destId="{F708B7B1-1CB0-6348-A4B2-756023E7CE07}" srcOrd="0" destOrd="1" presId="urn:microsoft.com/office/officeart/2005/8/layout/chevron2"/>
    <dgm:cxn modelId="{ADE1E50D-4AC5-B240-9E0E-EEBA23466317}" srcId="{BEF9A630-4C5E-DD40-874D-2953A6C19EFA}" destId="{25B8D23D-6482-3F42-BC49-6D74A08D1683}" srcOrd="0" destOrd="0" parTransId="{95A14B1B-6283-5A4A-8A4A-20170A102FBC}" sibTransId="{68E35E40-9291-FC48-95FD-27EAA529F996}"/>
    <dgm:cxn modelId="{60E70918-392F-5A4A-BD8E-1D873171EB6F}" type="presOf" srcId="{E2863AFB-6B4D-0243-BB1B-9105A435CE87}" destId="{0B49C804-A8AD-2B44-A2F0-9743C729A0E4}" srcOrd="0" destOrd="1" presId="urn:microsoft.com/office/officeart/2005/8/layout/chevron2"/>
    <dgm:cxn modelId="{BE811B2C-9A54-6441-88DC-7BD0708D2B4A}" type="presOf" srcId="{BEF9A630-4C5E-DD40-874D-2953A6C19EFA}" destId="{DE9877B6-C29D-CE44-A279-2A0E2D1A3226}" srcOrd="0" destOrd="0" presId="urn:microsoft.com/office/officeart/2005/8/layout/chevron2"/>
    <dgm:cxn modelId="{B2965542-1952-7743-A8A2-02AC784FBA29}" srcId="{81860CF4-D11D-EA4C-BCCF-8CB3FB732B07}" destId="{8018A7A3-E182-DF48-8B60-9186BC2EE0F5}" srcOrd="0" destOrd="0" parTransId="{00D61E48-3124-D749-AFF7-25220D7F97C7}" sibTransId="{37B9E4C5-09F4-EE4A-9293-5E358F4F3CFF}"/>
    <dgm:cxn modelId="{A19F474B-0046-8142-8AE0-7846BC02291E}" srcId="{9D4528FC-486A-B248-A03F-9427D9E9BEA9}" destId="{8FD74750-34AB-1742-991F-51EC7D2DF692}" srcOrd="1" destOrd="0" parTransId="{7616B5CD-E953-B34B-99D0-F7601855BA64}" sibTransId="{356380D2-2511-3746-9AC9-E6AFBC0CD55A}"/>
    <dgm:cxn modelId="{0BF4BE5A-F527-344F-A724-7CE6419A9989}" type="presOf" srcId="{344EE571-3A56-FE40-85FF-03E91D7D5E71}" destId="{F708B7B1-1CB0-6348-A4B2-756023E7CE07}" srcOrd="0" destOrd="2" presId="urn:microsoft.com/office/officeart/2005/8/layout/chevron2"/>
    <dgm:cxn modelId="{AC1C8C5C-89DC-B342-B81F-10B1C173C31D}" type="presOf" srcId="{9D4528FC-486A-B248-A03F-9427D9E9BEA9}" destId="{8CD7E07C-D9B7-3545-9516-B927A2A51103}" srcOrd="0" destOrd="0" presId="urn:microsoft.com/office/officeart/2005/8/layout/chevron2"/>
    <dgm:cxn modelId="{0FBBB45C-C81E-3A4F-93EF-44275EFB9B68}" type="presOf" srcId="{25B8D23D-6482-3F42-BC49-6D74A08D1683}" destId="{4C347056-B504-754E-BFFB-0B7789BA926E}" srcOrd="0" destOrd="0" presId="urn:microsoft.com/office/officeart/2005/8/layout/chevron2"/>
    <dgm:cxn modelId="{C2CF595F-A002-7945-84CD-3D1E74E9C2D4}" type="presOf" srcId="{81860CF4-D11D-EA4C-BCCF-8CB3FB732B07}" destId="{63FFA5F8-F73A-544F-A932-C1176C6906E6}" srcOrd="0" destOrd="0" presId="urn:microsoft.com/office/officeart/2005/8/layout/chevron2"/>
    <dgm:cxn modelId="{2D383666-91D0-1E41-8529-42D75C190D6A}" srcId="{8FD74750-34AB-1742-991F-51EC7D2DF692}" destId="{0378B0BF-C82D-C042-B348-BFD39141EE60}" srcOrd="1" destOrd="0" parTransId="{920891E4-586E-FF40-87F2-15F7EEDA68AB}" sibTransId="{04A86A3D-D3AF-2542-97CF-4AFA630AE185}"/>
    <dgm:cxn modelId="{B79F6F69-DA31-5E43-9578-2B3B7E6BD78E}" type="presOf" srcId="{EDD5D262-E6CD-7748-B062-E74C10CCB717}" destId="{0B49C804-A8AD-2B44-A2F0-9743C729A0E4}" srcOrd="0" destOrd="2" presId="urn:microsoft.com/office/officeart/2005/8/layout/chevron2"/>
    <dgm:cxn modelId="{8A5D866E-F294-984B-96EB-B18A854E5AB7}" srcId="{8FD74750-34AB-1742-991F-51EC7D2DF692}" destId="{5C2CC299-1E56-9F49-88F3-A49F9A66BD6E}" srcOrd="0" destOrd="0" parTransId="{A34148B1-395A-274A-ADE2-5B8AAA5F3E49}" sibTransId="{6D4AA399-CDA9-7D4E-A21C-5C3209A05539}"/>
    <dgm:cxn modelId="{83D9367E-87B2-ED46-9B05-055748922076}" type="presOf" srcId="{8018A7A3-E182-DF48-8B60-9186BC2EE0F5}" destId="{0B49C804-A8AD-2B44-A2F0-9743C729A0E4}" srcOrd="0" destOrd="0" presId="urn:microsoft.com/office/officeart/2005/8/layout/chevron2"/>
    <dgm:cxn modelId="{F9397A7E-ED0D-874D-A063-F06A404EE5ED}" type="presOf" srcId="{2FE0C764-2DEF-5A47-8E40-A654BE287F07}" destId="{4C347056-B504-754E-BFFB-0B7789BA926E}" srcOrd="0" destOrd="1" presId="urn:microsoft.com/office/officeart/2005/8/layout/chevron2"/>
    <dgm:cxn modelId="{AC83A985-EF40-0E4C-8AD2-E13EA17E28FC}" srcId="{BEF9A630-4C5E-DD40-874D-2953A6C19EFA}" destId="{2FE0C764-2DEF-5A47-8E40-A654BE287F07}" srcOrd="1" destOrd="0" parTransId="{37D44424-AACB-154B-AFBD-80B85F889E45}" sibTransId="{F02EA478-6900-5944-BB50-ADE67BBCEC4E}"/>
    <dgm:cxn modelId="{E3110EB1-5140-6447-BBF2-7A5B623DEFD1}" srcId="{9D4528FC-486A-B248-A03F-9427D9E9BEA9}" destId="{81860CF4-D11D-EA4C-BCCF-8CB3FB732B07}" srcOrd="0" destOrd="0" parTransId="{FA5A9C7F-E539-1C49-A369-5C2EE7D73956}" sibTransId="{2694C1DB-99CF-0544-8972-6B60E8C23FA8}"/>
    <dgm:cxn modelId="{8DFEF9B4-5304-5847-880F-092C6BE746E7}" srcId="{81860CF4-D11D-EA4C-BCCF-8CB3FB732B07}" destId="{E2863AFB-6B4D-0243-BB1B-9105A435CE87}" srcOrd="1" destOrd="0" parTransId="{2EF76AF3-F137-7B43-8026-02B59F4D7978}" sibTransId="{C065EAC1-0A0B-B14C-9097-C6F2CD19EF40}"/>
    <dgm:cxn modelId="{AF4234D5-A9B0-F247-A490-9344C25F68B9}" srcId="{8FD74750-34AB-1742-991F-51EC7D2DF692}" destId="{344EE571-3A56-FE40-85FF-03E91D7D5E71}" srcOrd="2" destOrd="0" parTransId="{74DFD2B5-6609-2244-A003-72BA80A4711F}" sibTransId="{CC921700-D904-8242-9363-FF554C1B7F7D}"/>
    <dgm:cxn modelId="{BDC065D8-2D10-7F49-A17A-8ACD60EC937F}" type="presOf" srcId="{8FD74750-34AB-1742-991F-51EC7D2DF692}" destId="{FC982627-AF01-4B42-8268-1094AB1FF40F}" srcOrd="0" destOrd="0" presId="urn:microsoft.com/office/officeart/2005/8/layout/chevron2"/>
    <dgm:cxn modelId="{170491FE-C086-8E44-A475-B2715ADD0285}" srcId="{9D4528FC-486A-B248-A03F-9427D9E9BEA9}" destId="{BEF9A630-4C5E-DD40-874D-2953A6C19EFA}" srcOrd="2" destOrd="0" parTransId="{17038948-C7E5-A647-980B-C6459C4FA00E}" sibTransId="{976CD344-9E6C-A844-ADEF-D3E7B00E0AF0}"/>
    <dgm:cxn modelId="{5A817602-EFA5-AC43-BA03-A2148796757A}" type="presParOf" srcId="{8CD7E07C-D9B7-3545-9516-B927A2A51103}" destId="{00CE4D38-54DF-954C-A599-13DBFA49B16E}" srcOrd="0" destOrd="0" presId="urn:microsoft.com/office/officeart/2005/8/layout/chevron2"/>
    <dgm:cxn modelId="{10EA94DA-D40A-A949-9F15-2B85D01CFB02}" type="presParOf" srcId="{00CE4D38-54DF-954C-A599-13DBFA49B16E}" destId="{63FFA5F8-F73A-544F-A932-C1176C6906E6}" srcOrd="0" destOrd="0" presId="urn:microsoft.com/office/officeart/2005/8/layout/chevron2"/>
    <dgm:cxn modelId="{3C17514E-A097-E34D-819A-98E99A38E447}" type="presParOf" srcId="{00CE4D38-54DF-954C-A599-13DBFA49B16E}" destId="{0B49C804-A8AD-2B44-A2F0-9743C729A0E4}" srcOrd="1" destOrd="0" presId="urn:microsoft.com/office/officeart/2005/8/layout/chevron2"/>
    <dgm:cxn modelId="{6CA89509-CF7A-E240-BF28-9C4E2A03D845}" type="presParOf" srcId="{8CD7E07C-D9B7-3545-9516-B927A2A51103}" destId="{771E9B7D-3A18-C44C-8C02-E8088E37ACF6}" srcOrd="1" destOrd="0" presId="urn:microsoft.com/office/officeart/2005/8/layout/chevron2"/>
    <dgm:cxn modelId="{5F27C2D0-0D65-8040-AB93-38F712899243}" type="presParOf" srcId="{8CD7E07C-D9B7-3545-9516-B927A2A51103}" destId="{FF6EE6B5-6984-D142-A710-F7ED1E792118}" srcOrd="2" destOrd="0" presId="urn:microsoft.com/office/officeart/2005/8/layout/chevron2"/>
    <dgm:cxn modelId="{BF4A5DF8-7AFA-5244-ADD8-985558370172}" type="presParOf" srcId="{FF6EE6B5-6984-D142-A710-F7ED1E792118}" destId="{FC982627-AF01-4B42-8268-1094AB1FF40F}" srcOrd="0" destOrd="0" presId="urn:microsoft.com/office/officeart/2005/8/layout/chevron2"/>
    <dgm:cxn modelId="{28D7D970-ABE6-0C4E-8C5F-0B40A3542C0C}" type="presParOf" srcId="{FF6EE6B5-6984-D142-A710-F7ED1E792118}" destId="{F708B7B1-1CB0-6348-A4B2-756023E7CE07}" srcOrd="1" destOrd="0" presId="urn:microsoft.com/office/officeart/2005/8/layout/chevron2"/>
    <dgm:cxn modelId="{02F833DF-1CA2-0447-8EAB-9479C0AD4D7D}" type="presParOf" srcId="{8CD7E07C-D9B7-3545-9516-B927A2A51103}" destId="{9694727C-D2D6-6640-B0E4-ABFD17E17C71}" srcOrd="3" destOrd="0" presId="urn:microsoft.com/office/officeart/2005/8/layout/chevron2"/>
    <dgm:cxn modelId="{7BF086FD-338A-EA40-8E6A-769E70F84A96}" type="presParOf" srcId="{8CD7E07C-D9B7-3545-9516-B927A2A51103}" destId="{EEE5709F-16E0-DE4B-A7BB-4C7672589B97}" srcOrd="4" destOrd="0" presId="urn:microsoft.com/office/officeart/2005/8/layout/chevron2"/>
    <dgm:cxn modelId="{C65357E9-4DE4-2443-9DFF-89D1E45021FF}" type="presParOf" srcId="{EEE5709F-16E0-DE4B-A7BB-4C7672589B97}" destId="{DE9877B6-C29D-CE44-A279-2A0E2D1A3226}" srcOrd="0" destOrd="0" presId="urn:microsoft.com/office/officeart/2005/8/layout/chevron2"/>
    <dgm:cxn modelId="{870696D6-0352-BF45-9A25-698AAAD2E8C4}" type="presParOf" srcId="{EEE5709F-16E0-DE4B-A7BB-4C7672589B97}" destId="{4C347056-B504-754E-BFFB-0B7789BA926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0BA62C-4CC4-41DC-97CE-408B611A6E6B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B6042D2-4C8E-4363-9DB2-A6C845985E06}">
      <dgm:prSet custT="1"/>
      <dgm:spPr>
        <a:solidFill>
          <a:schemeClr val="accent2"/>
        </a:solidFill>
        <a:ln>
          <a:solidFill>
            <a:srgbClr val="002060"/>
          </a:solidFill>
        </a:ln>
      </dgm:spPr>
      <dgm:t>
        <a:bodyPr/>
        <a:lstStyle/>
        <a:p>
          <a:r>
            <a:rPr lang="de-DE" sz="2800"/>
            <a:t>Herausforderungen</a:t>
          </a:r>
        </a:p>
      </dgm:t>
    </dgm:pt>
    <dgm:pt modelId="{0926E864-8236-42A1-AFCC-6E5907DEE8EC}" type="parTrans" cxnId="{BCC1380D-A5E1-4519-8450-FA97F4A61B4E}">
      <dgm:prSet/>
      <dgm:spPr/>
      <dgm:t>
        <a:bodyPr/>
        <a:lstStyle/>
        <a:p>
          <a:endParaRPr lang="de-DE"/>
        </a:p>
      </dgm:t>
    </dgm:pt>
    <dgm:pt modelId="{B4192995-4234-4265-AEC7-761F43E7E333}" type="sibTrans" cxnId="{BCC1380D-A5E1-4519-8450-FA97F4A61B4E}">
      <dgm:prSet/>
      <dgm:spPr/>
      <dgm:t>
        <a:bodyPr/>
        <a:lstStyle/>
        <a:p>
          <a:endParaRPr lang="de-DE"/>
        </a:p>
      </dgm:t>
    </dgm:pt>
    <dgm:pt modelId="{B4ED616B-6394-40B0-BDD7-5E0119DEFCC4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de-DE" sz="2000">
              <a:solidFill>
                <a:schemeClr val="bg1"/>
              </a:solidFill>
            </a:rPr>
            <a:t>Zeitmanagement, fehlender Vorkenntnisse </a:t>
          </a:r>
        </a:p>
      </dgm:t>
    </dgm:pt>
    <dgm:pt modelId="{5427E8AE-7F9D-4456-8D63-186EB990DDE7}" type="parTrans" cxnId="{FE06C20C-E139-44D9-90CA-A76553938B56}">
      <dgm:prSet/>
      <dgm:spPr>
        <a:solidFill>
          <a:srgbClr val="E5E8EF"/>
        </a:solidFill>
      </dgm:spPr>
      <dgm:t>
        <a:bodyPr/>
        <a:lstStyle/>
        <a:p>
          <a:endParaRPr lang="de-DE"/>
        </a:p>
      </dgm:t>
    </dgm:pt>
    <dgm:pt modelId="{DA235B02-3D35-44DC-9CFE-F834F5D21BF2}" type="sibTrans" cxnId="{FE06C20C-E139-44D9-90CA-A76553938B56}">
      <dgm:prSet/>
      <dgm:spPr/>
      <dgm:t>
        <a:bodyPr/>
        <a:lstStyle/>
        <a:p>
          <a:endParaRPr lang="de-DE"/>
        </a:p>
      </dgm:t>
    </dgm:pt>
    <dgm:pt modelId="{3824330A-4ED0-4B84-966C-962C18A6CB8F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de-DE" sz="2000">
              <a:solidFill>
                <a:schemeClr val="bg1"/>
              </a:solidFill>
            </a:rPr>
            <a:t>Vereinfachungen, suboptimale </a:t>
          </a:r>
          <a:r>
            <a:rPr lang="de-DE" sz="2000" err="1">
              <a:solidFill>
                <a:schemeClr val="bg1"/>
              </a:solidFill>
            </a:rPr>
            <a:t>visualiesierung</a:t>
          </a:r>
          <a:endParaRPr lang="de-DE" sz="2000">
            <a:solidFill>
              <a:schemeClr val="bg1"/>
            </a:solidFill>
          </a:endParaRPr>
        </a:p>
      </dgm:t>
    </dgm:pt>
    <dgm:pt modelId="{25850EB0-FC38-4E46-A09C-3A61213BF240}" type="parTrans" cxnId="{BEB1BF63-EC03-4DFF-99A3-598F57D69211}">
      <dgm:prSet/>
      <dgm:spPr/>
      <dgm:t>
        <a:bodyPr/>
        <a:lstStyle/>
        <a:p>
          <a:endParaRPr lang="de-DE"/>
        </a:p>
      </dgm:t>
    </dgm:pt>
    <dgm:pt modelId="{9DD32F1D-1306-4353-84A5-AA9DC9DF0DD8}" type="sibTrans" cxnId="{BEB1BF63-EC03-4DFF-99A3-598F57D69211}">
      <dgm:prSet/>
      <dgm:spPr/>
      <dgm:t>
        <a:bodyPr/>
        <a:lstStyle/>
        <a:p>
          <a:endParaRPr lang="de-DE"/>
        </a:p>
      </dgm:t>
    </dgm:pt>
    <dgm:pt modelId="{6A562BA9-69D7-412B-9A08-FCED56D60E8A}">
      <dgm:prSet custT="1"/>
      <dgm:spPr>
        <a:solidFill>
          <a:schemeClr val="accent2"/>
        </a:solidFill>
        <a:ln>
          <a:solidFill>
            <a:srgbClr val="002060"/>
          </a:solidFill>
        </a:ln>
      </dgm:spPr>
      <dgm:t>
        <a:bodyPr/>
        <a:lstStyle/>
        <a:p>
          <a:r>
            <a:rPr lang="de-DE" sz="2800"/>
            <a:t>Methodische Schwäche</a:t>
          </a:r>
        </a:p>
      </dgm:t>
    </dgm:pt>
    <dgm:pt modelId="{22B9D11D-68DC-4C55-9044-7B03D88B53EE}" type="parTrans" cxnId="{BBAB6354-0C83-4CE4-9198-F113CDF72EB0}">
      <dgm:prSet/>
      <dgm:spPr/>
      <dgm:t>
        <a:bodyPr/>
        <a:lstStyle/>
        <a:p>
          <a:endParaRPr lang="de-DE"/>
        </a:p>
      </dgm:t>
    </dgm:pt>
    <dgm:pt modelId="{4AC3DAF6-6C98-4188-9C0A-79C5E80CBD20}" type="sibTrans" cxnId="{BBAB6354-0C83-4CE4-9198-F113CDF72EB0}">
      <dgm:prSet/>
      <dgm:spPr/>
      <dgm:t>
        <a:bodyPr/>
        <a:lstStyle/>
        <a:p>
          <a:endParaRPr lang="de-DE"/>
        </a:p>
      </dgm:t>
    </dgm:pt>
    <dgm:pt modelId="{C0EC4F65-61FD-4B30-8172-1FC42D9F080A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de-DE" sz="2000">
              <a:solidFill>
                <a:schemeClr val="bg1"/>
              </a:solidFill>
            </a:rPr>
            <a:t>Viele annahmen </a:t>
          </a:r>
        </a:p>
      </dgm:t>
    </dgm:pt>
    <dgm:pt modelId="{29773612-3AD5-4AC6-B851-EE9C05B0C76A}" type="parTrans" cxnId="{66DD2BDE-DFCE-4C5C-A80A-C8DEE1A1DB8F}">
      <dgm:prSet/>
      <dgm:spPr>
        <a:solidFill>
          <a:srgbClr val="E5E8EF"/>
        </a:solidFill>
      </dgm:spPr>
      <dgm:t>
        <a:bodyPr/>
        <a:lstStyle/>
        <a:p>
          <a:endParaRPr lang="de-DE"/>
        </a:p>
      </dgm:t>
    </dgm:pt>
    <dgm:pt modelId="{CB1903C5-036C-400B-9604-E26690675FD9}" type="sibTrans" cxnId="{66DD2BDE-DFCE-4C5C-A80A-C8DEE1A1DB8F}">
      <dgm:prSet/>
      <dgm:spPr/>
      <dgm:t>
        <a:bodyPr/>
        <a:lstStyle/>
        <a:p>
          <a:endParaRPr lang="de-DE"/>
        </a:p>
      </dgm:t>
    </dgm:pt>
    <dgm:pt modelId="{3AC893B0-4894-4904-892C-E315663BA482}">
      <dgm:prSet custT="1"/>
      <dgm:spPr>
        <a:solidFill>
          <a:schemeClr val="accent2">
            <a:lumMod val="60000"/>
            <a:lumOff val="4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de-DE" sz="2000">
              <a:solidFill>
                <a:schemeClr val="bg1"/>
              </a:solidFill>
            </a:rPr>
            <a:t>Aussagekraft sinkt durch diverse Annahmen</a:t>
          </a:r>
        </a:p>
      </dgm:t>
    </dgm:pt>
    <dgm:pt modelId="{3BE4A37D-B6DC-4BBC-BDD1-4D2F60B60042}" type="parTrans" cxnId="{286C6269-223C-4FC9-9691-14A1B142062E}">
      <dgm:prSet/>
      <dgm:spPr/>
      <dgm:t>
        <a:bodyPr/>
        <a:lstStyle/>
        <a:p>
          <a:endParaRPr lang="de-DE"/>
        </a:p>
      </dgm:t>
    </dgm:pt>
    <dgm:pt modelId="{BCF7F18B-A825-4482-B4EA-61B1B07BE756}" type="sibTrans" cxnId="{286C6269-223C-4FC9-9691-14A1B142062E}">
      <dgm:prSet/>
      <dgm:spPr/>
      <dgm:t>
        <a:bodyPr/>
        <a:lstStyle/>
        <a:p>
          <a:endParaRPr lang="de-DE"/>
        </a:p>
      </dgm:t>
    </dgm:pt>
    <dgm:pt modelId="{EDC49F7E-3E74-4A75-B8B6-1E1FD9755E49}" type="pres">
      <dgm:prSet presAssocID="{B00BA62C-4CC4-41DC-97CE-408B611A6E6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F35275-2C0E-4668-9EAC-532865981431}" type="pres">
      <dgm:prSet presAssocID="{AB6042D2-4C8E-4363-9DB2-A6C845985E06}" presName="vertOne" presStyleCnt="0"/>
      <dgm:spPr/>
    </dgm:pt>
    <dgm:pt modelId="{C890CC94-2737-4963-8551-7E97C222F622}" type="pres">
      <dgm:prSet presAssocID="{AB6042D2-4C8E-4363-9DB2-A6C845985E06}" presName="txOne" presStyleLbl="node0" presStyleIdx="0" presStyleCnt="2">
        <dgm:presLayoutVars>
          <dgm:chPref val="3"/>
        </dgm:presLayoutVars>
      </dgm:prSet>
      <dgm:spPr/>
    </dgm:pt>
    <dgm:pt modelId="{93309AF3-9EE4-4BE9-AD09-ACB11BB2C55D}" type="pres">
      <dgm:prSet presAssocID="{AB6042D2-4C8E-4363-9DB2-A6C845985E06}" presName="parTransOne" presStyleCnt="0"/>
      <dgm:spPr/>
    </dgm:pt>
    <dgm:pt modelId="{6DE9DF89-4323-4495-9D5D-93E8E2691A74}" type="pres">
      <dgm:prSet presAssocID="{AB6042D2-4C8E-4363-9DB2-A6C845985E06}" presName="horzOne" presStyleCnt="0"/>
      <dgm:spPr/>
    </dgm:pt>
    <dgm:pt modelId="{1F25AF67-C67B-4A4A-9292-AF0357EDAFC3}" type="pres">
      <dgm:prSet presAssocID="{B4ED616B-6394-40B0-BDD7-5E0119DEFCC4}" presName="vertTwo" presStyleCnt="0"/>
      <dgm:spPr/>
    </dgm:pt>
    <dgm:pt modelId="{A69A1582-28DE-4BD8-BB6F-C5E7A01F7316}" type="pres">
      <dgm:prSet presAssocID="{B4ED616B-6394-40B0-BDD7-5E0119DEFCC4}" presName="txTwo" presStyleLbl="node2" presStyleIdx="0" presStyleCnt="2" custLinFactNeighborX="-175" custLinFactNeighborY="-67374">
        <dgm:presLayoutVars>
          <dgm:chPref val="3"/>
        </dgm:presLayoutVars>
      </dgm:prSet>
      <dgm:spPr/>
    </dgm:pt>
    <dgm:pt modelId="{7DDB62FA-C795-466A-AFE4-BCE6A32E9850}" type="pres">
      <dgm:prSet presAssocID="{B4ED616B-6394-40B0-BDD7-5E0119DEFCC4}" presName="parTransTwo" presStyleCnt="0"/>
      <dgm:spPr/>
    </dgm:pt>
    <dgm:pt modelId="{23B4B501-8B4A-4BA5-B746-14D50026C4BB}" type="pres">
      <dgm:prSet presAssocID="{B4ED616B-6394-40B0-BDD7-5E0119DEFCC4}" presName="horzTwo" presStyleCnt="0"/>
      <dgm:spPr/>
    </dgm:pt>
    <dgm:pt modelId="{9347B847-D424-4FA8-B910-A00C654D8946}" type="pres">
      <dgm:prSet presAssocID="{3824330A-4ED0-4B84-966C-962C18A6CB8F}" presName="vertThree" presStyleCnt="0"/>
      <dgm:spPr/>
    </dgm:pt>
    <dgm:pt modelId="{0B4052DA-63BA-410D-8877-B7E8EC2A3981}" type="pres">
      <dgm:prSet presAssocID="{3824330A-4ED0-4B84-966C-962C18A6CB8F}" presName="txThree" presStyleLbl="node3" presStyleIdx="0" presStyleCnt="2" custLinFactNeighborX="-75" custLinFactNeighborY="-17372">
        <dgm:presLayoutVars>
          <dgm:chPref val="3"/>
        </dgm:presLayoutVars>
      </dgm:prSet>
      <dgm:spPr/>
    </dgm:pt>
    <dgm:pt modelId="{1751B70C-1D62-438F-9D7D-03EC912E6C23}" type="pres">
      <dgm:prSet presAssocID="{3824330A-4ED0-4B84-966C-962C18A6CB8F}" presName="horzThree" presStyleCnt="0"/>
      <dgm:spPr/>
    </dgm:pt>
    <dgm:pt modelId="{E5EB63F3-FB4F-4764-AD49-36C8A6F3AEA9}" type="pres">
      <dgm:prSet presAssocID="{B4192995-4234-4265-AEC7-761F43E7E333}" presName="sibSpaceOne" presStyleCnt="0"/>
      <dgm:spPr/>
    </dgm:pt>
    <dgm:pt modelId="{E2BF4DC3-86E9-4AE4-80AB-97BBD0C67058}" type="pres">
      <dgm:prSet presAssocID="{6A562BA9-69D7-412B-9A08-FCED56D60E8A}" presName="vertOne" presStyleCnt="0"/>
      <dgm:spPr/>
    </dgm:pt>
    <dgm:pt modelId="{47A85BE7-2384-4C52-931B-7E26D473F3F0}" type="pres">
      <dgm:prSet presAssocID="{6A562BA9-69D7-412B-9A08-FCED56D60E8A}" presName="txOne" presStyleLbl="node0" presStyleIdx="1" presStyleCnt="2">
        <dgm:presLayoutVars>
          <dgm:chPref val="3"/>
        </dgm:presLayoutVars>
      </dgm:prSet>
      <dgm:spPr/>
    </dgm:pt>
    <dgm:pt modelId="{CBB6E694-7016-4F77-82AB-E2A1CB13E710}" type="pres">
      <dgm:prSet presAssocID="{6A562BA9-69D7-412B-9A08-FCED56D60E8A}" presName="parTransOne" presStyleCnt="0"/>
      <dgm:spPr/>
    </dgm:pt>
    <dgm:pt modelId="{909B11F9-8AEC-4549-BF5B-5AA98BB3F531}" type="pres">
      <dgm:prSet presAssocID="{6A562BA9-69D7-412B-9A08-FCED56D60E8A}" presName="horzOne" presStyleCnt="0"/>
      <dgm:spPr/>
    </dgm:pt>
    <dgm:pt modelId="{6C99D9FC-EEDE-42EE-BA33-BCD67E6F1E6E}" type="pres">
      <dgm:prSet presAssocID="{C0EC4F65-61FD-4B30-8172-1FC42D9F080A}" presName="vertTwo" presStyleCnt="0"/>
      <dgm:spPr/>
    </dgm:pt>
    <dgm:pt modelId="{B1998943-EF24-4BBD-8F43-09F97D379001}" type="pres">
      <dgm:prSet presAssocID="{C0EC4F65-61FD-4B30-8172-1FC42D9F080A}" presName="txTwo" presStyleLbl="node2" presStyleIdx="1" presStyleCnt="2" custLinFactNeighborX="-176" custLinFactNeighborY="-65898">
        <dgm:presLayoutVars>
          <dgm:chPref val="3"/>
        </dgm:presLayoutVars>
      </dgm:prSet>
      <dgm:spPr/>
    </dgm:pt>
    <dgm:pt modelId="{BAAF9731-CE26-4E83-A90E-E23D3DAE9890}" type="pres">
      <dgm:prSet presAssocID="{C0EC4F65-61FD-4B30-8172-1FC42D9F080A}" presName="parTransTwo" presStyleCnt="0"/>
      <dgm:spPr/>
    </dgm:pt>
    <dgm:pt modelId="{64C8FD6E-2523-4E12-AFCE-1DFD340B862B}" type="pres">
      <dgm:prSet presAssocID="{C0EC4F65-61FD-4B30-8172-1FC42D9F080A}" presName="horzTwo" presStyleCnt="0"/>
      <dgm:spPr/>
    </dgm:pt>
    <dgm:pt modelId="{38196DB4-1A37-4F89-8A27-3E4B6560753F}" type="pres">
      <dgm:prSet presAssocID="{3AC893B0-4894-4904-892C-E315663BA482}" presName="vertThree" presStyleCnt="0"/>
      <dgm:spPr/>
    </dgm:pt>
    <dgm:pt modelId="{EA1C95B5-6538-4DC9-A0A3-703D245EF1D8}" type="pres">
      <dgm:prSet presAssocID="{3AC893B0-4894-4904-892C-E315663BA482}" presName="txThree" presStyleLbl="node3" presStyleIdx="1" presStyleCnt="2" custScaleY="98700" custLinFactNeighborX="-176" custLinFactNeighborY="-16854">
        <dgm:presLayoutVars>
          <dgm:chPref val="3"/>
        </dgm:presLayoutVars>
      </dgm:prSet>
      <dgm:spPr/>
    </dgm:pt>
    <dgm:pt modelId="{2C0DAFDA-66F6-45E6-8D3D-C0A04B6E8078}" type="pres">
      <dgm:prSet presAssocID="{3AC893B0-4894-4904-892C-E315663BA482}" presName="horzThree" presStyleCnt="0"/>
      <dgm:spPr/>
    </dgm:pt>
  </dgm:ptLst>
  <dgm:cxnLst>
    <dgm:cxn modelId="{C6CB1F01-97E4-BF4E-B914-6E85B17F7669}" type="presOf" srcId="{AB6042D2-4C8E-4363-9DB2-A6C845985E06}" destId="{C890CC94-2737-4963-8551-7E97C222F622}" srcOrd="0" destOrd="0" presId="urn:microsoft.com/office/officeart/2005/8/layout/hierarchy4"/>
    <dgm:cxn modelId="{FE06C20C-E139-44D9-90CA-A76553938B56}" srcId="{AB6042D2-4C8E-4363-9DB2-A6C845985E06}" destId="{B4ED616B-6394-40B0-BDD7-5E0119DEFCC4}" srcOrd="0" destOrd="0" parTransId="{5427E8AE-7F9D-4456-8D63-186EB990DDE7}" sibTransId="{DA235B02-3D35-44DC-9CFE-F834F5D21BF2}"/>
    <dgm:cxn modelId="{BCC1380D-A5E1-4519-8450-FA97F4A61B4E}" srcId="{B00BA62C-4CC4-41DC-97CE-408B611A6E6B}" destId="{AB6042D2-4C8E-4363-9DB2-A6C845985E06}" srcOrd="0" destOrd="0" parTransId="{0926E864-8236-42A1-AFCC-6E5907DEE8EC}" sibTransId="{B4192995-4234-4265-AEC7-761F43E7E333}"/>
    <dgm:cxn modelId="{B9506B52-B2A3-9140-B52A-49FF435266B0}" type="presOf" srcId="{C0EC4F65-61FD-4B30-8172-1FC42D9F080A}" destId="{B1998943-EF24-4BBD-8F43-09F97D379001}" srcOrd="0" destOrd="0" presId="urn:microsoft.com/office/officeart/2005/8/layout/hierarchy4"/>
    <dgm:cxn modelId="{3730AC53-71D3-1E4F-8367-CF100D6B990B}" type="presOf" srcId="{6A562BA9-69D7-412B-9A08-FCED56D60E8A}" destId="{47A85BE7-2384-4C52-931B-7E26D473F3F0}" srcOrd="0" destOrd="0" presId="urn:microsoft.com/office/officeart/2005/8/layout/hierarchy4"/>
    <dgm:cxn modelId="{BBAB6354-0C83-4CE4-9198-F113CDF72EB0}" srcId="{B00BA62C-4CC4-41DC-97CE-408B611A6E6B}" destId="{6A562BA9-69D7-412B-9A08-FCED56D60E8A}" srcOrd="1" destOrd="0" parTransId="{22B9D11D-68DC-4C55-9044-7B03D88B53EE}" sibTransId="{4AC3DAF6-6C98-4188-9C0A-79C5E80CBD20}"/>
    <dgm:cxn modelId="{BEB1BF63-EC03-4DFF-99A3-598F57D69211}" srcId="{B4ED616B-6394-40B0-BDD7-5E0119DEFCC4}" destId="{3824330A-4ED0-4B84-966C-962C18A6CB8F}" srcOrd="0" destOrd="0" parTransId="{25850EB0-FC38-4E46-A09C-3A61213BF240}" sibTransId="{9DD32F1D-1306-4353-84A5-AA9DC9DF0DD8}"/>
    <dgm:cxn modelId="{390DE864-71F0-4E46-86B1-56459DFD0068}" type="presOf" srcId="{3AC893B0-4894-4904-892C-E315663BA482}" destId="{EA1C95B5-6538-4DC9-A0A3-703D245EF1D8}" srcOrd="0" destOrd="0" presId="urn:microsoft.com/office/officeart/2005/8/layout/hierarchy4"/>
    <dgm:cxn modelId="{286C6269-223C-4FC9-9691-14A1B142062E}" srcId="{C0EC4F65-61FD-4B30-8172-1FC42D9F080A}" destId="{3AC893B0-4894-4904-892C-E315663BA482}" srcOrd="0" destOrd="0" parTransId="{3BE4A37D-B6DC-4BBC-BDD1-4D2F60B60042}" sibTransId="{BCF7F18B-A825-4482-B4EA-61B1B07BE756}"/>
    <dgm:cxn modelId="{7774BC7A-4A38-7741-9EAD-E03EEB5DE72E}" type="presOf" srcId="{3824330A-4ED0-4B84-966C-962C18A6CB8F}" destId="{0B4052DA-63BA-410D-8877-B7E8EC2A3981}" srcOrd="0" destOrd="0" presId="urn:microsoft.com/office/officeart/2005/8/layout/hierarchy4"/>
    <dgm:cxn modelId="{E03B84BE-2370-E843-9BB0-70EB027CF047}" type="presOf" srcId="{B00BA62C-4CC4-41DC-97CE-408B611A6E6B}" destId="{EDC49F7E-3E74-4A75-B8B6-1E1FD9755E49}" srcOrd="0" destOrd="0" presId="urn:microsoft.com/office/officeart/2005/8/layout/hierarchy4"/>
    <dgm:cxn modelId="{EE37CAC8-EDBE-5B4A-83AD-539E776CBAF6}" type="presOf" srcId="{B4ED616B-6394-40B0-BDD7-5E0119DEFCC4}" destId="{A69A1582-28DE-4BD8-BB6F-C5E7A01F7316}" srcOrd="0" destOrd="0" presId="urn:microsoft.com/office/officeart/2005/8/layout/hierarchy4"/>
    <dgm:cxn modelId="{66DD2BDE-DFCE-4C5C-A80A-C8DEE1A1DB8F}" srcId="{6A562BA9-69D7-412B-9A08-FCED56D60E8A}" destId="{C0EC4F65-61FD-4B30-8172-1FC42D9F080A}" srcOrd="0" destOrd="0" parTransId="{29773612-3AD5-4AC6-B851-EE9C05B0C76A}" sibTransId="{CB1903C5-036C-400B-9604-E26690675FD9}"/>
    <dgm:cxn modelId="{7CA0FC5C-0F47-C74D-BD6D-B9B49E6FBCB3}" type="presParOf" srcId="{EDC49F7E-3E74-4A75-B8B6-1E1FD9755E49}" destId="{8AF35275-2C0E-4668-9EAC-532865981431}" srcOrd="0" destOrd="0" presId="urn:microsoft.com/office/officeart/2005/8/layout/hierarchy4"/>
    <dgm:cxn modelId="{601103E5-CE82-8B49-85B3-FD8B0F27354B}" type="presParOf" srcId="{8AF35275-2C0E-4668-9EAC-532865981431}" destId="{C890CC94-2737-4963-8551-7E97C222F622}" srcOrd="0" destOrd="0" presId="urn:microsoft.com/office/officeart/2005/8/layout/hierarchy4"/>
    <dgm:cxn modelId="{0F07A476-6108-B745-B847-9A0BAE8C71C9}" type="presParOf" srcId="{8AF35275-2C0E-4668-9EAC-532865981431}" destId="{93309AF3-9EE4-4BE9-AD09-ACB11BB2C55D}" srcOrd="1" destOrd="0" presId="urn:microsoft.com/office/officeart/2005/8/layout/hierarchy4"/>
    <dgm:cxn modelId="{E2757CF1-7C81-4147-9C2D-14F92DBF1F24}" type="presParOf" srcId="{8AF35275-2C0E-4668-9EAC-532865981431}" destId="{6DE9DF89-4323-4495-9D5D-93E8E2691A74}" srcOrd="2" destOrd="0" presId="urn:microsoft.com/office/officeart/2005/8/layout/hierarchy4"/>
    <dgm:cxn modelId="{B199BEA0-593A-A54A-9021-8CE976BD6C2C}" type="presParOf" srcId="{6DE9DF89-4323-4495-9D5D-93E8E2691A74}" destId="{1F25AF67-C67B-4A4A-9292-AF0357EDAFC3}" srcOrd="0" destOrd="0" presId="urn:microsoft.com/office/officeart/2005/8/layout/hierarchy4"/>
    <dgm:cxn modelId="{49D61C44-C9C7-F34B-84DA-2108FA70371C}" type="presParOf" srcId="{1F25AF67-C67B-4A4A-9292-AF0357EDAFC3}" destId="{A69A1582-28DE-4BD8-BB6F-C5E7A01F7316}" srcOrd="0" destOrd="0" presId="urn:microsoft.com/office/officeart/2005/8/layout/hierarchy4"/>
    <dgm:cxn modelId="{353F91A1-E1DF-CD46-8F74-E70E139EB4BE}" type="presParOf" srcId="{1F25AF67-C67B-4A4A-9292-AF0357EDAFC3}" destId="{7DDB62FA-C795-466A-AFE4-BCE6A32E9850}" srcOrd="1" destOrd="0" presId="urn:microsoft.com/office/officeart/2005/8/layout/hierarchy4"/>
    <dgm:cxn modelId="{5789EBC3-DA29-FE45-B383-7A2E29C567EC}" type="presParOf" srcId="{1F25AF67-C67B-4A4A-9292-AF0357EDAFC3}" destId="{23B4B501-8B4A-4BA5-B746-14D50026C4BB}" srcOrd="2" destOrd="0" presId="urn:microsoft.com/office/officeart/2005/8/layout/hierarchy4"/>
    <dgm:cxn modelId="{1B3036D7-1D49-3044-9642-24E6CAC032A4}" type="presParOf" srcId="{23B4B501-8B4A-4BA5-B746-14D50026C4BB}" destId="{9347B847-D424-4FA8-B910-A00C654D8946}" srcOrd="0" destOrd="0" presId="urn:microsoft.com/office/officeart/2005/8/layout/hierarchy4"/>
    <dgm:cxn modelId="{5CDD1B3A-E6F3-8344-BF45-ADDD76B4D9D5}" type="presParOf" srcId="{9347B847-D424-4FA8-B910-A00C654D8946}" destId="{0B4052DA-63BA-410D-8877-B7E8EC2A3981}" srcOrd="0" destOrd="0" presId="urn:microsoft.com/office/officeart/2005/8/layout/hierarchy4"/>
    <dgm:cxn modelId="{3155FC26-D8C1-7649-AE01-275CF368D6F0}" type="presParOf" srcId="{9347B847-D424-4FA8-B910-A00C654D8946}" destId="{1751B70C-1D62-438F-9D7D-03EC912E6C23}" srcOrd="1" destOrd="0" presId="urn:microsoft.com/office/officeart/2005/8/layout/hierarchy4"/>
    <dgm:cxn modelId="{85C0280F-D154-6B41-A76F-C461C8DC880F}" type="presParOf" srcId="{EDC49F7E-3E74-4A75-B8B6-1E1FD9755E49}" destId="{E5EB63F3-FB4F-4764-AD49-36C8A6F3AEA9}" srcOrd="1" destOrd="0" presId="urn:microsoft.com/office/officeart/2005/8/layout/hierarchy4"/>
    <dgm:cxn modelId="{A0865C63-19DF-DE48-8ABE-02CAAAFC0FD1}" type="presParOf" srcId="{EDC49F7E-3E74-4A75-B8B6-1E1FD9755E49}" destId="{E2BF4DC3-86E9-4AE4-80AB-97BBD0C67058}" srcOrd="2" destOrd="0" presId="urn:microsoft.com/office/officeart/2005/8/layout/hierarchy4"/>
    <dgm:cxn modelId="{957371B2-449E-E140-BC44-42CEC27653E1}" type="presParOf" srcId="{E2BF4DC3-86E9-4AE4-80AB-97BBD0C67058}" destId="{47A85BE7-2384-4C52-931B-7E26D473F3F0}" srcOrd="0" destOrd="0" presId="urn:microsoft.com/office/officeart/2005/8/layout/hierarchy4"/>
    <dgm:cxn modelId="{59DB56CA-3673-8D43-A27B-02718C7E3206}" type="presParOf" srcId="{E2BF4DC3-86E9-4AE4-80AB-97BBD0C67058}" destId="{CBB6E694-7016-4F77-82AB-E2A1CB13E710}" srcOrd="1" destOrd="0" presId="urn:microsoft.com/office/officeart/2005/8/layout/hierarchy4"/>
    <dgm:cxn modelId="{1B891D37-4FD5-A943-ADB0-F35D4B26B881}" type="presParOf" srcId="{E2BF4DC3-86E9-4AE4-80AB-97BBD0C67058}" destId="{909B11F9-8AEC-4549-BF5B-5AA98BB3F531}" srcOrd="2" destOrd="0" presId="urn:microsoft.com/office/officeart/2005/8/layout/hierarchy4"/>
    <dgm:cxn modelId="{BBA954D0-E0C9-AA43-9286-850004FA84BB}" type="presParOf" srcId="{909B11F9-8AEC-4549-BF5B-5AA98BB3F531}" destId="{6C99D9FC-EEDE-42EE-BA33-BCD67E6F1E6E}" srcOrd="0" destOrd="0" presId="urn:microsoft.com/office/officeart/2005/8/layout/hierarchy4"/>
    <dgm:cxn modelId="{1F5A112E-27BF-C74D-A409-3E65C817C9E2}" type="presParOf" srcId="{6C99D9FC-EEDE-42EE-BA33-BCD67E6F1E6E}" destId="{B1998943-EF24-4BBD-8F43-09F97D379001}" srcOrd="0" destOrd="0" presId="urn:microsoft.com/office/officeart/2005/8/layout/hierarchy4"/>
    <dgm:cxn modelId="{9759C10D-A9DD-884A-AE53-9620D4E6BBCF}" type="presParOf" srcId="{6C99D9FC-EEDE-42EE-BA33-BCD67E6F1E6E}" destId="{BAAF9731-CE26-4E83-A90E-E23D3DAE9890}" srcOrd="1" destOrd="0" presId="urn:microsoft.com/office/officeart/2005/8/layout/hierarchy4"/>
    <dgm:cxn modelId="{A42E92FF-4160-E94B-8645-62D019E2AB81}" type="presParOf" srcId="{6C99D9FC-EEDE-42EE-BA33-BCD67E6F1E6E}" destId="{64C8FD6E-2523-4E12-AFCE-1DFD340B862B}" srcOrd="2" destOrd="0" presId="urn:microsoft.com/office/officeart/2005/8/layout/hierarchy4"/>
    <dgm:cxn modelId="{3685FD7F-08A0-6243-A936-5A39538534CC}" type="presParOf" srcId="{64C8FD6E-2523-4E12-AFCE-1DFD340B862B}" destId="{38196DB4-1A37-4F89-8A27-3E4B6560753F}" srcOrd="0" destOrd="0" presId="urn:microsoft.com/office/officeart/2005/8/layout/hierarchy4"/>
    <dgm:cxn modelId="{08747717-9DFE-BB4E-B988-89F2AFB0AB93}" type="presParOf" srcId="{38196DB4-1A37-4F89-8A27-3E4B6560753F}" destId="{EA1C95B5-6538-4DC9-A0A3-703D245EF1D8}" srcOrd="0" destOrd="0" presId="urn:microsoft.com/office/officeart/2005/8/layout/hierarchy4"/>
    <dgm:cxn modelId="{B4719587-B6A4-644E-A9B6-B81B661DEE3E}" type="presParOf" srcId="{38196DB4-1A37-4F89-8A27-3E4B6560753F}" destId="{2C0DAFDA-66F6-45E6-8D3D-C0A04B6E807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0A9DA-DBDF-40E8-BBAE-5652FFDF8108}">
      <dsp:nvSpPr>
        <dsp:cNvPr id="0" name=""/>
        <dsp:cNvSpPr/>
      </dsp:nvSpPr>
      <dsp:spPr>
        <a:xfrm>
          <a:off x="0" y="3"/>
          <a:ext cx="10799762" cy="718806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D5550-B34E-4104-AB59-BFFE2D6BE150}">
      <dsp:nvSpPr>
        <dsp:cNvPr id="0" name=""/>
        <dsp:cNvSpPr/>
      </dsp:nvSpPr>
      <dsp:spPr>
        <a:xfrm>
          <a:off x="217438" y="165106"/>
          <a:ext cx="395343" cy="395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9DADA-89C9-458D-89B8-E911845ED134}">
      <dsp:nvSpPr>
        <dsp:cNvPr id="0" name=""/>
        <dsp:cNvSpPr/>
      </dsp:nvSpPr>
      <dsp:spPr>
        <a:xfrm>
          <a:off x="830221" y="3374"/>
          <a:ext cx="9969540" cy="71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74" tIns="76074" rIns="76074" bIns="760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 panose="020B0604020202020204" pitchFamily="34" charset="0"/>
              <a:cs typeface="Arial" panose="020B0604020202020204" pitchFamily="34" charset="0"/>
            </a:rPr>
            <a:t>Motivation</a:t>
          </a:r>
        </a:p>
      </dsp:txBody>
      <dsp:txXfrm>
        <a:off x="830221" y="3374"/>
        <a:ext cx="9969540" cy="718806"/>
      </dsp:txXfrm>
    </dsp:sp>
    <dsp:sp modelId="{9638876B-AC68-419E-83E9-DFA34D4AB018}">
      <dsp:nvSpPr>
        <dsp:cNvPr id="0" name=""/>
        <dsp:cNvSpPr/>
      </dsp:nvSpPr>
      <dsp:spPr>
        <a:xfrm>
          <a:off x="0" y="897397"/>
          <a:ext cx="10799762" cy="718806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DBE38-B3A0-44BE-A608-4361CBFAA8FF}">
      <dsp:nvSpPr>
        <dsp:cNvPr id="0" name=""/>
        <dsp:cNvSpPr/>
      </dsp:nvSpPr>
      <dsp:spPr>
        <a:xfrm>
          <a:off x="217438" y="1063613"/>
          <a:ext cx="395343" cy="395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9091D-0E40-4237-8C5D-E6000D4D950F}">
      <dsp:nvSpPr>
        <dsp:cNvPr id="0" name=""/>
        <dsp:cNvSpPr/>
      </dsp:nvSpPr>
      <dsp:spPr>
        <a:xfrm>
          <a:off x="830221" y="901882"/>
          <a:ext cx="9969540" cy="71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74" tIns="76074" rIns="76074" bIns="760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>
              <a:latin typeface="Arial" panose="020B0604020202020204" pitchFamily="34" charset="0"/>
              <a:cs typeface="Arial" panose="020B0604020202020204" pitchFamily="34" charset="0"/>
            </a:rPr>
            <a:t>Fragestellung</a:t>
          </a:r>
          <a:endParaRPr lang="en-US" sz="1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0221" y="901882"/>
        <a:ext cx="9969540" cy="718806"/>
      </dsp:txXfrm>
    </dsp:sp>
    <dsp:sp modelId="{3764E40E-C5F7-4CAA-8F48-D34B093AA3FC}">
      <dsp:nvSpPr>
        <dsp:cNvPr id="0" name=""/>
        <dsp:cNvSpPr/>
      </dsp:nvSpPr>
      <dsp:spPr>
        <a:xfrm>
          <a:off x="0" y="1795905"/>
          <a:ext cx="10799762" cy="718806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B3A0B-956F-4D6E-94BB-E994EE389180}">
      <dsp:nvSpPr>
        <dsp:cNvPr id="0" name=""/>
        <dsp:cNvSpPr/>
      </dsp:nvSpPr>
      <dsp:spPr>
        <a:xfrm>
          <a:off x="217438" y="1962121"/>
          <a:ext cx="395343" cy="395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1750D-7B48-4B4B-9A2B-4EFCD4BDF14B}">
      <dsp:nvSpPr>
        <dsp:cNvPr id="0" name=""/>
        <dsp:cNvSpPr/>
      </dsp:nvSpPr>
      <dsp:spPr>
        <a:xfrm>
          <a:off x="830221" y="1800390"/>
          <a:ext cx="9969540" cy="71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74" tIns="76074" rIns="76074" bIns="760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>
              <a:latin typeface="Arial" panose="020B0604020202020204" pitchFamily="34" charset="0"/>
              <a:cs typeface="Arial" panose="020B0604020202020204" pitchFamily="34" charset="0"/>
            </a:rPr>
            <a:t>Vorgehensweise</a:t>
          </a:r>
          <a:endParaRPr lang="en-US" sz="1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0221" y="1800390"/>
        <a:ext cx="9969540" cy="718806"/>
      </dsp:txXfrm>
    </dsp:sp>
    <dsp:sp modelId="{D7E3ABEA-F9B3-4818-896D-EC113BBF155D}">
      <dsp:nvSpPr>
        <dsp:cNvPr id="0" name=""/>
        <dsp:cNvSpPr/>
      </dsp:nvSpPr>
      <dsp:spPr>
        <a:xfrm>
          <a:off x="0" y="2694412"/>
          <a:ext cx="10799762" cy="718806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03CA2-A00A-4388-9E25-6ED6C0CD6D27}">
      <dsp:nvSpPr>
        <dsp:cNvPr id="0" name=""/>
        <dsp:cNvSpPr/>
      </dsp:nvSpPr>
      <dsp:spPr>
        <a:xfrm>
          <a:off x="217438" y="2860629"/>
          <a:ext cx="395343" cy="395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4CE93-B85D-4341-8001-E16A8692EF71}">
      <dsp:nvSpPr>
        <dsp:cNvPr id="0" name=""/>
        <dsp:cNvSpPr/>
      </dsp:nvSpPr>
      <dsp:spPr>
        <a:xfrm>
          <a:off x="830221" y="2698898"/>
          <a:ext cx="9969540" cy="71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74" tIns="76074" rIns="76074" bIns="760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>
              <a:latin typeface="Arial" panose="020B0604020202020204" pitchFamily="34" charset="0"/>
              <a:cs typeface="Arial" panose="020B0604020202020204" pitchFamily="34" charset="0"/>
            </a:rPr>
            <a:t>Ergebnisse</a:t>
          </a:r>
          <a:endParaRPr lang="en-US" sz="1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0221" y="2698898"/>
        <a:ext cx="9969540" cy="718806"/>
      </dsp:txXfrm>
    </dsp:sp>
    <dsp:sp modelId="{93D3C0BC-F64C-47EA-AB1D-65D1E616B75E}">
      <dsp:nvSpPr>
        <dsp:cNvPr id="0" name=""/>
        <dsp:cNvSpPr/>
      </dsp:nvSpPr>
      <dsp:spPr>
        <a:xfrm>
          <a:off x="0" y="3592920"/>
          <a:ext cx="10799762" cy="718806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648B6-250F-41CE-916F-8092EA2878CE}">
      <dsp:nvSpPr>
        <dsp:cNvPr id="0" name=""/>
        <dsp:cNvSpPr/>
      </dsp:nvSpPr>
      <dsp:spPr>
        <a:xfrm>
          <a:off x="217438" y="3759137"/>
          <a:ext cx="395343" cy="3953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8AC4C-5D57-4966-9BA2-DD0B6B2E6C9A}">
      <dsp:nvSpPr>
        <dsp:cNvPr id="0" name=""/>
        <dsp:cNvSpPr/>
      </dsp:nvSpPr>
      <dsp:spPr>
        <a:xfrm>
          <a:off x="830221" y="3597406"/>
          <a:ext cx="9969540" cy="718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74" tIns="76074" rIns="76074" bIns="760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>
              <a:latin typeface="Arial" panose="020B0604020202020204" pitchFamily="34" charset="0"/>
              <a:cs typeface="Arial" panose="020B0604020202020204" pitchFamily="34" charset="0"/>
            </a:rPr>
            <a:t>Diskussion</a:t>
          </a:r>
          <a:endParaRPr lang="en-US" sz="1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0221" y="3597406"/>
        <a:ext cx="9969540" cy="718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FA5F8-F73A-544F-A932-C1176C6906E6}">
      <dsp:nvSpPr>
        <dsp:cNvPr id="0" name=""/>
        <dsp:cNvSpPr/>
      </dsp:nvSpPr>
      <dsp:spPr>
        <a:xfrm rot="5400000">
          <a:off x="-254994" y="256839"/>
          <a:ext cx="1699965" cy="1189975"/>
        </a:xfrm>
        <a:prstGeom prst="chevron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/>
            <a:t>Vorbereitung</a:t>
          </a:r>
        </a:p>
      </dsp:txBody>
      <dsp:txXfrm rot="-5400000">
        <a:off x="2" y="596832"/>
        <a:ext cx="1189975" cy="509990"/>
      </dsp:txXfrm>
    </dsp:sp>
    <dsp:sp modelId="{0B49C804-A8AD-2B44-A2F0-9743C729A0E4}">
      <dsp:nvSpPr>
        <dsp:cNvPr id="0" name=""/>
        <dsp:cNvSpPr/>
      </dsp:nvSpPr>
      <dsp:spPr>
        <a:xfrm rot="5400000">
          <a:off x="3598498" y="-2406678"/>
          <a:ext cx="1104977" cy="5922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err="1"/>
            <a:t>Git</a:t>
          </a:r>
          <a:r>
            <a:rPr lang="de-DE" sz="2200" kern="1200"/>
            <a:t> </a:t>
          </a:r>
          <a:r>
            <a:rPr lang="de-DE" sz="2200" kern="1200" err="1"/>
            <a:t>repository</a:t>
          </a:r>
          <a:r>
            <a:rPr lang="de-DE" sz="2200" kern="1200"/>
            <a:t> erstellen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Grenzen des Systems herausfinden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err="1"/>
            <a:t>Systemeskizze</a:t>
          </a:r>
          <a:r>
            <a:rPr lang="de-DE" sz="2200" kern="1200"/>
            <a:t> erstellen</a:t>
          </a:r>
        </a:p>
      </dsp:txBody>
      <dsp:txXfrm rot="-5400000">
        <a:off x="1189976" y="55785"/>
        <a:ext cx="5868082" cy="997095"/>
      </dsp:txXfrm>
    </dsp:sp>
    <dsp:sp modelId="{FC982627-AF01-4B42-8268-1094AB1FF40F}">
      <dsp:nvSpPr>
        <dsp:cNvPr id="0" name=""/>
        <dsp:cNvSpPr/>
      </dsp:nvSpPr>
      <dsp:spPr>
        <a:xfrm rot="5400000">
          <a:off x="-254994" y="1763771"/>
          <a:ext cx="1699965" cy="1189975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/>
            <a:t>Implementation</a:t>
          </a:r>
        </a:p>
      </dsp:txBody>
      <dsp:txXfrm rot="-5400000">
        <a:off x="2" y="2103764"/>
        <a:ext cx="1189975" cy="509990"/>
      </dsp:txXfrm>
    </dsp:sp>
    <dsp:sp modelId="{F708B7B1-1CB0-6348-A4B2-756023E7CE07}">
      <dsp:nvSpPr>
        <dsp:cNvPr id="0" name=""/>
        <dsp:cNvSpPr/>
      </dsp:nvSpPr>
      <dsp:spPr>
        <a:xfrm rot="5400000">
          <a:off x="3598498" y="-899746"/>
          <a:ext cx="1104977" cy="5922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Netzwerk erstellen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Einpflegen von daten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 err="1"/>
            <a:t>Sensivitätsanalyse</a:t>
          </a:r>
          <a:endParaRPr lang="de-DE" sz="2200" kern="1200"/>
        </a:p>
      </dsp:txBody>
      <dsp:txXfrm rot="-5400000">
        <a:off x="1189976" y="1562717"/>
        <a:ext cx="5868082" cy="997095"/>
      </dsp:txXfrm>
    </dsp:sp>
    <dsp:sp modelId="{DE9877B6-C29D-CE44-A279-2A0E2D1A3226}">
      <dsp:nvSpPr>
        <dsp:cNvPr id="0" name=""/>
        <dsp:cNvSpPr/>
      </dsp:nvSpPr>
      <dsp:spPr>
        <a:xfrm rot="5400000">
          <a:off x="-254994" y="3270703"/>
          <a:ext cx="1699965" cy="1189975"/>
        </a:xfrm>
        <a:prstGeom prst="chevron">
          <a:avLst/>
        </a:prstGeom>
        <a:solidFill>
          <a:schemeClr val="accent3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/>
            <a:t>Validierung</a:t>
          </a:r>
        </a:p>
      </dsp:txBody>
      <dsp:txXfrm rot="-5400000">
        <a:off x="2" y="3610696"/>
        <a:ext cx="1189975" cy="509990"/>
      </dsp:txXfrm>
    </dsp:sp>
    <dsp:sp modelId="{4C347056-B504-754E-BFFB-0B7789BA926E}">
      <dsp:nvSpPr>
        <dsp:cNvPr id="0" name=""/>
        <dsp:cNvSpPr/>
      </dsp:nvSpPr>
      <dsp:spPr>
        <a:xfrm rot="5400000">
          <a:off x="3598498" y="607186"/>
          <a:ext cx="1104977" cy="59220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Visualisierung der Ergebnisse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200" kern="1200"/>
            <a:t>Vergleich mit Literatur</a:t>
          </a:r>
        </a:p>
      </dsp:txBody>
      <dsp:txXfrm rot="-5400000">
        <a:off x="1189976" y="3069650"/>
        <a:ext cx="5868082" cy="9970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0CC94-2737-4963-8551-7E97C222F622}">
      <dsp:nvSpPr>
        <dsp:cNvPr id="0" name=""/>
        <dsp:cNvSpPr/>
      </dsp:nvSpPr>
      <dsp:spPr>
        <a:xfrm>
          <a:off x="3396" y="70"/>
          <a:ext cx="4554804" cy="138874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Herausforderungen</a:t>
          </a:r>
        </a:p>
      </dsp:txBody>
      <dsp:txXfrm>
        <a:off x="44071" y="40745"/>
        <a:ext cx="4473454" cy="1307392"/>
      </dsp:txXfrm>
    </dsp:sp>
    <dsp:sp modelId="{A69A1582-28DE-4BD8-BB6F-C5E7A01F7316}">
      <dsp:nvSpPr>
        <dsp:cNvPr id="0" name=""/>
        <dsp:cNvSpPr/>
      </dsp:nvSpPr>
      <dsp:spPr>
        <a:xfrm>
          <a:off x="0" y="1444438"/>
          <a:ext cx="4554804" cy="138874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solidFill>
                <a:schemeClr val="bg1"/>
              </a:solidFill>
            </a:rPr>
            <a:t>Zeitmanagement, fehlender Vorkenntnisse </a:t>
          </a:r>
        </a:p>
      </dsp:txBody>
      <dsp:txXfrm>
        <a:off x="40675" y="1485113"/>
        <a:ext cx="4473454" cy="1307392"/>
      </dsp:txXfrm>
    </dsp:sp>
    <dsp:sp modelId="{0B4052DA-63BA-410D-8877-B7E8EC2A3981}">
      <dsp:nvSpPr>
        <dsp:cNvPr id="0" name=""/>
        <dsp:cNvSpPr/>
      </dsp:nvSpPr>
      <dsp:spPr>
        <a:xfrm>
          <a:off x="0" y="2877295"/>
          <a:ext cx="4554804" cy="138874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solidFill>
                <a:schemeClr val="bg1"/>
              </a:solidFill>
            </a:rPr>
            <a:t>Vereinfachungen, suboptimale </a:t>
          </a:r>
          <a:r>
            <a:rPr lang="de-DE" sz="2000" kern="1200" err="1">
              <a:solidFill>
                <a:schemeClr val="bg1"/>
              </a:solidFill>
            </a:rPr>
            <a:t>visualiesierung</a:t>
          </a:r>
          <a:endParaRPr lang="de-DE" sz="2000" kern="1200">
            <a:solidFill>
              <a:schemeClr val="bg1"/>
            </a:solidFill>
          </a:endParaRPr>
        </a:p>
      </dsp:txBody>
      <dsp:txXfrm>
        <a:off x="40675" y="2917970"/>
        <a:ext cx="4473454" cy="1307392"/>
      </dsp:txXfrm>
    </dsp:sp>
    <dsp:sp modelId="{47A85BE7-2384-4C52-931B-7E26D473F3F0}">
      <dsp:nvSpPr>
        <dsp:cNvPr id="0" name=""/>
        <dsp:cNvSpPr/>
      </dsp:nvSpPr>
      <dsp:spPr>
        <a:xfrm>
          <a:off x="5323408" y="70"/>
          <a:ext cx="4554804" cy="138874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Methodische Schwäche</a:t>
          </a:r>
        </a:p>
      </dsp:txBody>
      <dsp:txXfrm>
        <a:off x="5364083" y="40745"/>
        <a:ext cx="4473454" cy="1307392"/>
      </dsp:txXfrm>
    </dsp:sp>
    <dsp:sp modelId="{B1998943-EF24-4BBD-8F43-09F97D379001}">
      <dsp:nvSpPr>
        <dsp:cNvPr id="0" name=""/>
        <dsp:cNvSpPr/>
      </dsp:nvSpPr>
      <dsp:spPr>
        <a:xfrm>
          <a:off x="5317623" y="1446955"/>
          <a:ext cx="4550356" cy="138874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solidFill>
                <a:schemeClr val="bg1"/>
              </a:solidFill>
            </a:rPr>
            <a:t>Viele annahmen </a:t>
          </a:r>
        </a:p>
      </dsp:txBody>
      <dsp:txXfrm>
        <a:off x="5358298" y="1487630"/>
        <a:ext cx="4469006" cy="1307392"/>
      </dsp:txXfrm>
    </dsp:sp>
    <dsp:sp modelId="{EA1C95B5-6538-4DC9-A0A3-703D245EF1D8}">
      <dsp:nvSpPr>
        <dsp:cNvPr id="0" name=""/>
        <dsp:cNvSpPr/>
      </dsp:nvSpPr>
      <dsp:spPr>
        <a:xfrm>
          <a:off x="5317623" y="2884488"/>
          <a:ext cx="4550356" cy="137068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solidFill>
                <a:schemeClr val="bg1"/>
              </a:solidFill>
            </a:rPr>
            <a:t>Aussagekraft sinkt durch diverse Annahmen</a:t>
          </a:r>
        </a:p>
      </dsp:txBody>
      <dsp:txXfrm>
        <a:off x="5357769" y="2924634"/>
        <a:ext cx="4470064" cy="1290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28588"/>
            <a:ext cx="3398837" cy="652462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9219" name="Gruppierung 2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7" name="Rechteck 6"/>
            <p:cNvSpPr/>
            <p:nvPr userDrawn="1"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700588" y="388938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lnSpc>
                <a:spcPts val="1175"/>
              </a:lnSpc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DEABD8D7-DB7D-4262-BD90-67B58EBF3A4F}" type="slidenum">
              <a:rPr lang="de-DE" altLang="de-DE" sz="900">
                <a:solidFill>
                  <a:srgbClr val="000000"/>
                </a:solidFill>
              </a:rPr>
              <a:pPr eaLnBrk="0" hangingPunct="0">
                <a:lnSpc>
                  <a:spcPts val="1175"/>
                </a:lnSpc>
              </a:pPr>
              <a:t>‹Nr.›</a:t>
            </a:fld>
            <a:endParaRPr lang="de-DE" altLang="de-DE" sz="900"/>
          </a:p>
        </p:txBody>
      </p:sp>
      <p:pic>
        <p:nvPicPr>
          <p:cNvPr id="9221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9096375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0"/>
          <p:cNvSpPr txBox="1">
            <a:spLocks noChangeArrowheads="1"/>
          </p:cNvSpPr>
          <p:nvPr/>
        </p:nvSpPr>
        <p:spPr bwMode="auto">
          <a:xfrm>
            <a:off x="4700588" y="139700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17.02.26</a:t>
            </a:fld>
            <a:endParaRPr lang="de-DE" sz="900"/>
          </a:p>
        </p:txBody>
      </p:sp>
      <p:sp>
        <p:nvSpPr>
          <p:cNvPr id="14" name="Fußzeilenplatzhalter 3"/>
          <p:cNvSpPr txBox="1">
            <a:spLocks/>
          </p:cNvSpPr>
          <p:nvPr/>
        </p:nvSpPr>
        <p:spPr>
          <a:xfrm>
            <a:off x="1133475" y="9105900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2697997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47663" y="744538"/>
            <a:ext cx="4978400" cy="2800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33475" y="3697288"/>
            <a:ext cx="5414963" cy="4784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50813"/>
            <a:ext cx="3398837" cy="4826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7173" name="Gruppierung 1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9" name="Rechteck 8"/>
            <p:cNvSpPr/>
            <p:nvPr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4700588" y="411163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lnSpc>
                <a:spcPts val="1175"/>
              </a:lnSpc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461BB4A2-88BF-4F1A-ADC3-F64B0D1FA15C}" type="slidenum">
              <a:rPr lang="de-DE" altLang="de-DE" sz="900">
                <a:solidFill>
                  <a:srgbClr val="000000"/>
                </a:solidFill>
              </a:rPr>
              <a:pPr eaLnBrk="0" hangingPunct="0">
                <a:lnSpc>
                  <a:spcPts val="1175"/>
                </a:lnSpc>
              </a:pPr>
              <a:t>‹Nr.›</a:t>
            </a:fld>
            <a:endParaRPr lang="de-DE" altLang="de-DE" sz="900"/>
          </a:p>
        </p:txBody>
      </p:sp>
      <p:pic>
        <p:nvPicPr>
          <p:cNvPr id="7175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8851900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0"/>
          <p:cNvSpPr txBox="1">
            <a:spLocks noChangeArrowheads="1"/>
          </p:cNvSpPr>
          <p:nvPr/>
        </p:nvSpPr>
        <p:spPr bwMode="auto">
          <a:xfrm>
            <a:off x="4700588" y="161925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17.02.26</a:t>
            </a:fld>
            <a:endParaRPr lang="de-DE" sz="90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1133475" y="8861425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71812562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+mn-lt"/>
                <a:ea typeface="Calibri"/>
                <a:cs typeface="Calibri"/>
              </a:rPr>
              <a:t>Dimensionierung der Speichergrößen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>
                <a:latin typeface="+mn-lt"/>
                <a:ea typeface="Calibri"/>
                <a:cs typeface="Calibri"/>
              </a:rPr>
              <a:t>Stromverbrauch,Verbrauch</a:t>
            </a:r>
            <a:r>
              <a:rPr lang="de-DE">
                <a:latin typeface="+mn-lt"/>
                <a:ea typeface="Calibri"/>
                <a:cs typeface="Calibri"/>
              </a:rPr>
              <a:t> Wärmepumpe Heizung &amp; Trinkwasser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+mn-lt"/>
                <a:ea typeface="Calibri"/>
                <a:cs typeface="Calibri"/>
              </a:rPr>
              <a:t>Monatlicher Netzbezug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+mn-lt"/>
                <a:ea typeface="Calibri"/>
                <a:cs typeface="Calibri"/>
              </a:rPr>
              <a:t>"Optimale WP/Speicher Größe"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+mn-lt"/>
                <a:ea typeface="Calibri"/>
                <a:cs typeface="Calibri"/>
              </a:rPr>
              <a:t>CO2 Emission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89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„Plotten: am besten nicht das ganze Jahr abbilden (zu ungenau). Wenn eher mit Jahresdauerlinie. Pro Folie eine Grafik mit guten großen Beschriftungen: Für den </a:t>
            </a:r>
            <a:r>
              <a:rPr lang="de-DE" err="1"/>
              <a:t>Beamer</a:t>
            </a:r>
            <a:r>
              <a:rPr lang="de-DE"/>
              <a:t>“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968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/>
              <a:t>Kleine PV-Dachanlagen in Deutschland erzeugen Strom</a:t>
            </a:r>
          </a:p>
          <a:p>
            <a:r>
              <a:rPr lang="de-DE" sz="1200"/>
              <a:t>zu Gestehungskosten zwischen 6,3 und 14,4 €Cent/kWh und</a:t>
            </a:r>
          </a:p>
          <a:p>
            <a:r>
              <a:rPr lang="de-DE" sz="1200"/>
              <a:t>liegen damit deutlich unterhalb der durchschnittlichen Strom-</a:t>
            </a:r>
          </a:p>
          <a:p>
            <a:r>
              <a:rPr lang="de-DE" sz="1200"/>
              <a:t>kosten für Haushalte. -&gt; „Kostenreduktionspotential besitzt, ist – von möglichen Preisschwankungen aufgrund von speziellen Markt- geschehen abgesehen – mittel- und langfristig weiter mit sin-</a:t>
            </a:r>
          </a:p>
          <a:p>
            <a:r>
              <a:rPr lang="de-DE" sz="1200" err="1"/>
              <a:t>kenden</a:t>
            </a:r>
            <a:r>
              <a:rPr lang="de-DE" sz="1200"/>
              <a:t> Anlagenkosten zu rechnen“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808C9-2D39-FDE3-8844-69B82BD9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4108E63-DEFC-FF20-2F1D-A202FB6AA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EE21EA-6CD0-1432-FE45-4FF67CCF0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Plotten: am besten nicht das ganze Jahr abbilden (zu ungenau). Wenn eher mit Jahresdauerlinie. Pro Folie eine Grafik mit guten großen Beschriftungen: Für den </a:t>
            </a:r>
            <a:r>
              <a:rPr lang="de-DE" err="1"/>
              <a:t>Beamer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397958-9E87-40C2-0338-B6EB48785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AB733-F322-40F5-9BE6-BAB9FFADCF6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6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2BB67-F482-9212-937D-E8EDB6E8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C989A6-EE26-F23B-668F-BA68EE21C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7D5749-D82D-F37F-25D4-19EF3E13C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Plotten: am besten nicht das ganze Jahr abbilden (zu ungenau). Wenn eher mit Jahresdauerlinie. Pro Folie eine Grafik mit guten großen Beschriftungen: Für den </a:t>
            </a:r>
            <a:r>
              <a:rPr lang="de-DE" err="1"/>
              <a:t>Beamer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907C67-291B-54AC-14E6-66BAE8140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AB733-F322-40F5-9BE6-BAB9FFADCF6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583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Grenzen der Arbeit: </a:t>
            </a:r>
            <a:r>
              <a:rPr lang="de-DE"/>
              <a:t>Was konnten wir nicht untersuchen (Limitationen Zeit oder fehlende</a:t>
            </a:r>
            <a:br>
              <a:rPr lang="de-DE"/>
            </a:br>
            <a:r>
              <a:rPr lang="de-DE"/>
              <a:t>Vorkenntnisse </a:t>
            </a:r>
          </a:p>
          <a:p>
            <a:endParaRPr lang="de-DE"/>
          </a:p>
          <a:p>
            <a:r>
              <a:rPr lang="de-DE" altLang="de-DE" b="1">
                <a:solidFill>
                  <a:srgbClr val="000000"/>
                </a:solidFill>
              </a:rPr>
              <a:t>Probleme:</a:t>
            </a:r>
            <a:r>
              <a:rPr lang="de-DE" altLang="de-DE">
                <a:solidFill>
                  <a:srgbClr val="000000"/>
                </a:solidFill>
              </a:rPr>
              <a:t> Gab es methodische Schwächen?</a:t>
            </a:r>
            <a:endParaRPr lang="de-DE" altLang="de-DE" b="1">
              <a:solidFill>
                <a:srgbClr val="000000"/>
              </a:solidFill>
            </a:endParaRPr>
          </a:p>
          <a:p>
            <a:endParaRPr lang="de-DE" altLang="de-DE" b="1">
              <a:solidFill>
                <a:srgbClr val="000000"/>
              </a:solidFill>
            </a:endParaRPr>
          </a:p>
          <a:p>
            <a:r>
              <a:rPr lang="de-DE" altLang="de-DE" b="1">
                <a:solidFill>
                  <a:srgbClr val="000000"/>
                </a:solidFill>
              </a:rPr>
              <a:t>Ausblick:</a:t>
            </a:r>
            <a:r>
              <a:rPr lang="de-DE" altLang="de-DE">
                <a:solidFill>
                  <a:srgbClr val="000000"/>
                </a:solidFill>
              </a:rPr>
              <a:t> Was würde man in einem Folgeprojekt anders oder besser machen?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66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9E9B3-4B67-CEA5-B6AA-DF60B51F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C1A698-BBFC-61E8-362A-8016082EE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B33F3B-D0CC-FF36-746A-A86E1BACC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Plotten: am besten nicht das ganze Jahr abbilden (zu ungenau). Wenn eher mit Jahresdauerlinie. Pro Folie eine Grafik mit guten großen Beschriftungen: Für den </a:t>
            </a:r>
            <a:r>
              <a:rPr lang="de-DE" err="1"/>
              <a:t>Beamer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4B10D3-7A03-4383-6EFE-D1F2CE5DA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AB733-F322-40F5-9BE6-BAB9FFADCF6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65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eite mit groß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206000" y="72000"/>
            <a:ext cx="10986000" cy="433236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206500" y="4535620"/>
            <a:ext cx="10800000" cy="708217"/>
          </a:xfrm>
          <a:prstGeom prst="rect">
            <a:avLst/>
          </a:prstGeom>
        </p:spPr>
        <p:txBody>
          <a:bodyPr tIns="0" rtlCol="0">
            <a:noAutofit/>
          </a:bodyPr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206000" y="5455920"/>
            <a:ext cx="10800000" cy="381020"/>
          </a:xfrm>
        </p:spPr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80A09-5E56-4E93-B654-9CB71E8CCF71}" type="datetime1">
              <a:rPr lang="de-DE" smtClean="0"/>
              <a:t>17.02.26</a:t>
            </a:fld>
            <a:endParaRPr lang="de-DE"/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BD9B6713-36FE-4B94-85D8-9FA2DCE30A8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60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hs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2"/>
          <p:cNvSpPr>
            <a:spLocks noGrp="1"/>
          </p:cNvSpPr>
          <p:nvPr>
            <p:ph type="body" idx="27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idx="1"/>
          </p:nvPr>
        </p:nvSpPr>
        <p:spPr>
          <a:xfrm>
            <a:off x="1206000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idx="13"/>
          </p:nvPr>
        </p:nvSpPr>
        <p:spPr>
          <a:xfrm>
            <a:off x="1206000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idx="14"/>
          </p:nvPr>
        </p:nvSpPr>
        <p:spPr>
          <a:xfrm>
            <a:off x="4893213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idx="15"/>
          </p:nvPr>
        </p:nvSpPr>
        <p:spPr>
          <a:xfrm>
            <a:off x="4893213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idx="16"/>
          </p:nvPr>
        </p:nvSpPr>
        <p:spPr>
          <a:xfrm>
            <a:off x="8564241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idx="17"/>
          </p:nvPr>
        </p:nvSpPr>
        <p:spPr>
          <a:xfrm>
            <a:off x="8564241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idx="28"/>
          </p:nvPr>
        </p:nvSpPr>
        <p:spPr>
          <a:xfrm>
            <a:off x="1206000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29"/>
          </p:nvPr>
        </p:nvSpPr>
        <p:spPr>
          <a:xfrm>
            <a:off x="1206000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idx="30"/>
          </p:nvPr>
        </p:nvSpPr>
        <p:spPr>
          <a:xfrm>
            <a:off x="4890512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idx="31"/>
          </p:nvPr>
        </p:nvSpPr>
        <p:spPr>
          <a:xfrm>
            <a:off x="4890512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idx="32"/>
          </p:nvPr>
        </p:nvSpPr>
        <p:spPr>
          <a:xfrm>
            <a:off x="8558124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idx="33"/>
          </p:nvPr>
        </p:nvSpPr>
        <p:spPr>
          <a:xfrm>
            <a:off x="8558124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AD726-E428-453D-AD39-8FE359D9F5D2}" type="datetime1">
              <a:rPr lang="de-DE" smtClean="0"/>
              <a:t>17.02.26</a:t>
            </a:fld>
            <a:endParaRPr lang="de-DE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68BD526D-A506-4272-90FB-C6A2218A9A7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53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503556" y="2459490"/>
            <a:ext cx="9063989" cy="1384995"/>
          </a:xfrm>
        </p:spPr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246B-919F-4030-9E93-BA68FFB6FE7F}" type="datetime1">
              <a:rPr lang="en-US" smtClean="0"/>
              <a:t>2/17/26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8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ts val="3000"/>
              </a:lnSpc>
              <a:defRPr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2"/>
          </p:nvPr>
        </p:nvSpPr>
        <p:spPr>
          <a:xfrm>
            <a:off x="1204913" y="1548000"/>
            <a:ext cx="10799762" cy="4320000"/>
          </a:xfrm>
        </p:spPr>
        <p:txBody>
          <a:bodyPr/>
          <a:lstStyle>
            <a:lvl1pPr>
              <a:lnSpc>
                <a:spcPct val="112000"/>
              </a:lnSpc>
              <a:defRPr sz="1800">
                <a:latin typeface="Arial" pitchFamily="34" charset="0"/>
                <a:cs typeface="Arial" pitchFamily="34" charset="0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3pPr>
            <a:lvl4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F9E65-DFB9-4E98-9627-9F29590DA1B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4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1204675" y="3276600"/>
            <a:ext cx="10800000" cy="1356360"/>
          </a:xfrm>
          <a:prstGeom prst="rect">
            <a:avLst/>
          </a:prstGeom>
        </p:spPr>
        <p:txBody>
          <a:bodyPr tIns="0" rtlCol="0">
            <a:noAutofit/>
          </a:bodyPr>
          <a:lstStyle>
            <a:lvl1pPr>
              <a:lnSpc>
                <a:spcPts val="3000"/>
              </a:lnSpc>
              <a:defRPr sz="26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idx="1"/>
          </p:nvPr>
        </p:nvSpPr>
        <p:spPr>
          <a:xfrm>
            <a:off x="1206000" y="72000"/>
            <a:ext cx="10986000" cy="306715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206000" y="4772804"/>
            <a:ext cx="10800000" cy="1031596"/>
          </a:xfrm>
        </p:spPr>
        <p:txBody>
          <a:bodyPr/>
          <a:lstStyle>
            <a:lvl1pPr>
              <a:lnSpc>
                <a:spcPts val="2200"/>
              </a:lnSpc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CBC10A-8A25-415D-8254-1946AAFD85D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38D2255-8A42-41C6-B7FD-A8F81B1858E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43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1206500" y="1520825"/>
            <a:ext cx="5220000" cy="4356100"/>
          </a:xfrm>
        </p:spPr>
        <p:txBody>
          <a:bodyPr/>
          <a:lstStyle>
            <a:lvl1pPr>
              <a:lnSpc>
                <a:spcPct val="112000"/>
              </a:lnSpc>
              <a:spcAft>
                <a:spcPts val="600"/>
              </a:spcAft>
              <a:defRPr sz="1800"/>
            </a:lvl1pPr>
            <a:lvl2pPr>
              <a:lnSpc>
                <a:spcPct val="112000"/>
              </a:lnSpc>
              <a:spcBef>
                <a:spcPts val="0"/>
              </a:spcBef>
              <a:defRPr sz="1800"/>
            </a:lvl2pPr>
            <a:lvl3pPr>
              <a:lnSpc>
                <a:spcPct val="112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6816425" y="1520825"/>
            <a:ext cx="5188665" cy="4356100"/>
          </a:xfrm>
        </p:spPr>
        <p:txBody>
          <a:bodyPr/>
          <a:lstStyle>
            <a:lvl1pPr>
              <a:lnSpc>
                <a:spcPct val="112000"/>
              </a:lnSpc>
              <a:spcAft>
                <a:spcPts val="600"/>
              </a:spcAft>
              <a:defRPr/>
            </a:lvl1pPr>
            <a:lvl2pPr>
              <a:lnSpc>
                <a:spcPct val="112000"/>
              </a:lnSpc>
              <a:spcBef>
                <a:spcPts val="0"/>
              </a:spcBef>
              <a:defRPr/>
            </a:lvl2pPr>
            <a:lvl3pPr>
              <a:lnSpc>
                <a:spcPct val="112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07F1F-CB80-4373-8925-CBC4AC915D55}" type="datetime1">
              <a:rPr lang="de-DE" smtClean="0"/>
              <a:t>17.02.26</a:t>
            </a:fld>
            <a:endParaRPr lang="de-DE"/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1206500" y="2211185"/>
            <a:ext cx="5220000" cy="3665740"/>
          </a:xfrm>
        </p:spPr>
        <p:txBody>
          <a:bodyPr/>
          <a:lstStyle>
            <a:lvl1pPr>
              <a:lnSpc>
                <a:spcPct val="112000"/>
              </a:lnSpc>
              <a:spcAft>
                <a:spcPts val="400"/>
              </a:spcAft>
              <a:defRPr sz="2000">
                <a:latin typeface="Arial 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2000">
                <a:latin typeface="Arial 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2000">
                <a:latin typeface="Arial "/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6792149" y="2211185"/>
            <a:ext cx="5220000" cy="3665740"/>
          </a:xfrm>
        </p:spPr>
        <p:txBody>
          <a:bodyPr/>
          <a:lstStyle>
            <a:lvl1pPr>
              <a:lnSpc>
                <a:spcPct val="112000"/>
              </a:lnSpc>
              <a:spcAft>
                <a:spcPts val="400"/>
              </a:spcAft>
              <a:defRPr sz="2000">
                <a:latin typeface="+mj-lt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2000">
                <a:latin typeface="+mj-lt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2000">
                <a:latin typeface="+mj-lt"/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1208242" y="1522817"/>
            <a:ext cx="5220000" cy="688368"/>
          </a:xfrm>
        </p:spPr>
        <p:txBody>
          <a:bodyPr/>
          <a:lstStyle>
            <a:lvl1pPr marL="0" indent="0">
              <a:lnSpc>
                <a:spcPct val="112000"/>
              </a:lnSpc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792149" y="1522817"/>
            <a:ext cx="5220000" cy="688368"/>
          </a:xfrm>
        </p:spPr>
        <p:txBody>
          <a:bodyPr/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F5809-AB83-4348-8C69-C439124EB8AC}" type="datetime1">
              <a:rPr lang="de-DE" smtClean="0"/>
              <a:t>17.02.26</a:t>
            </a:fld>
            <a:endParaRPr lang="de-DE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2C0031C7-9188-4972-9DD4-DD3C320BB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43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205090" y="521252"/>
            <a:ext cx="10800000" cy="900000"/>
          </a:xfrm>
        </p:spPr>
        <p:txBody>
          <a:bodyPr tIns="0"/>
          <a:lstStyle>
            <a:lvl1pPr>
              <a:lnSpc>
                <a:spcPct val="100000"/>
              </a:lnSpc>
              <a:defRPr sz="2600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1219201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5E9A2-4F3C-44E6-B698-D621C0250E3C}" type="datetime1">
              <a:rPr lang="de-DE" smtClean="0"/>
              <a:t>17.02.26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065F7AFB-E617-4306-8E77-B348F91DE56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43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81FCA-ACB1-4DBB-8CD1-95E84BF75830}" type="datetime1">
              <a:rPr lang="de-DE" smtClean="0"/>
              <a:t>17.02.26</a:t>
            </a:fld>
            <a:endParaRPr lang="de-DE"/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6339FEA-45E0-4CEE-87DD-55B9FB70659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97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55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rei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1206000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13"/>
          </p:nvPr>
        </p:nvSpPr>
        <p:spPr>
          <a:xfrm>
            <a:off x="1206000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idx="14"/>
          </p:nvPr>
        </p:nvSpPr>
        <p:spPr>
          <a:xfrm>
            <a:off x="4893213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idx="15"/>
          </p:nvPr>
        </p:nvSpPr>
        <p:spPr>
          <a:xfrm>
            <a:off x="4893213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6"/>
          </p:nvPr>
        </p:nvSpPr>
        <p:spPr>
          <a:xfrm>
            <a:off x="8556149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7"/>
          </p:nvPr>
        </p:nvSpPr>
        <p:spPr>
          <a:xfrm>
            <a:off x="8564241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205090" y="521252"/>
            <a:ext cx="10800000" cy="900000"/>
          </a:xfrm>
        </p:spPr>
        <p:txBody>
          <a:bodyPr tIns="0"/>
          <a:lstStyle>
            <a:lvl1pPr>
              <a:lnSpc>
                <a:spcPct val="100000"/>
              </a:lnSpc>
              <a:defRPr sz="2600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20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F448C-1F9A-48B7-8D4D-0CA59A6BC7D4}" type="datetime1">
              <a:rPr lang="de-DE" smtClean="0"/>
              <a:t>17.02.26</a:t>
            </a:fld>
            <a:endParaRPr lang="de-DE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3DECBAF-54BF-43CB-A029-D1DF8A041DD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12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204913" y="520700"/>
            <a:ext cx="1079976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Überschrift - Titel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06500" y="1547813"/>
            <a:ext cx="1079976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pic>
        <p:nvPicPr>
          <p:cNvPr id="1028" name="Bild 7" descr="Logo_17pt.wmf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0" y="6000750"/>
            <a:ext cx="1223467" cy="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uppierung 11"/>
          <p:cNvGrpSpPr>
            <a:grpSpLocks/>
          </p:cNvGrpSpPr>
          <p:nvPr/>
        </p:nvGrpSpPr>
        <p:grpSpPr bwMode="auto">
          <a:xfrm>
            <a:off x="1204913" y="0"/>
            <a:ext cx="10991850" cy="71438"/>
            <a:chOff x="903819" y="0"/>
            <a:chExt cx="8244000" cy="108000"/>
          </a:xfrm>
        </p:grpSpPr>
        <p:sp>
          <p:nvSpPr>
            <p:cNvPr id="13" name="Rechteck 12"/>
            <p:cNvSpPr/>
            <p:nvPr/>
          </p:nvSpPr>
          <p:spPr bwMode="auto">
            <a:xfrm>
              <a:off x="903819" y="0"/>
              <a:ext cx="2736094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639913" y="0"/>
              <a:ext cx="2736094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cxnSp>
        <p:nvCxnSpPr>
          <p:cNvPr id="16" name="Gerade Verbindung 15"/>
          <p:cNvCxnSpPr/>
          <p:nvPr/>
        </p:nvCxnSpPr>
        <p:spPr>
          <a:xfrm>
            <a:off x="1206500" y="5951538"/>
            <a:ext cx="10987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1206500" y="6011863"/>
            <a:ext cx="1295400" cy="17938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F2B011B-6097-41CC-8CA4-135DE320C65E}" type="datetime1">
              <a:rPr lang="de-DE" smtClean="0"/>
              <a:t>17.02.26</a:t>
            </a:fld>
            <a:endParaRPr lang="de-DE"/>
          </a:p>
        </p:txBody>
      </p:sp>
      <p:sp>
        <p:nvSpPr>
          <p:cNvPr id="1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206500" y="6361113"/>
            <a:ext cx="1295400" cy="21431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/>
              <a:t>Seite </a:t>
            </a:r>
            <a:fld id="{297CD77D-B4CD-4177-B2B6-FFDA7A317B1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9" name="Fußzeilenplatzhalter 3">
            <a:extLst>
              <a:ext uri="{FF2B5EF4-FFF2-40B4-BE49-F238E27FC236}">
                <a16:creationId xmlns:a16="http://schemas.microsoft.com/office/drawing/2014/main" id="{393FBCB6-964B-4911-B2D6-F34720DDF262}"/>
              </a:ext>
            </a:extLst>
          </p:cNvPr>
          <p:cNvSpPr txBox="1">
            <a:spLocks/>
          </p:cNvSpPr>
          <p:nvPr userDrawn="1"/>
        </p:nvSpPr>
        <p:spPr>
          <a:xfrm>
            <a:off x="2663031" y="6011863"/>
            <a:ext cx="3941763" cy="549275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0">
                <a:solidFill>
                  <a:srgbClr val="000000"/>
                </a:solidFill>
                <a:latin typeface="+mn-lt"/>
                <a:cs typeface="Arial"/>
              </a:rPr>
              <a:t>Team 19 –  Moritz Schipp, Arthur </a:t>
            </a:r>
            <a:r>
              <a:rPr lang="de-DE" sz="900" b="0" err="1">
                <a:solidFill>
                  <a:srgbClr val="000000"/>
                </a:solidFill>
                <a:latin typeface="+mn-lt"/>
                <a:cs typeface="Arial"/>
              </a:rPr>
              <a:t>Snimsikov</a:t>
            </a:r>
            <a:r>
              <a:rPr lang="de-DE" sz="900" b="0">
                <a:solidFill>
                  <a:srgbClr val="000000"/>
                </a:solidFill>
                <a:latin typeface="+mn-lt"/>
                <a:cs typeface="Arial"/>
              </a:rPr>
              <a:t>, Anastasia </a:t>
            </a:r>
            <a:r>
              <a:rPr lang="de-DE" sz="900" b="0" err="1">
                <a:solidFill>
                  <a:srgbClr val="000000"/>
                </a:solidFill>
                <a:latin typeface="+mn-lt"/>
                <a:cs typeface="Arial"/>
              </a:rPr>
              <a:t>Zwetzich</a:t>
            </a:r>
            <a:r>
              <a:rPr lang="de-DE" sz="900" b="0">
                <a:solidFill>
                  <a:srgbClr val="000000"/>
                </a:solidFill>
                <a:latin typeface="+mn-lt"/>
                <a:cs typeface="Arial"/>
              </a:rPr>
              <a:t>, Matthias Nothelle</a:t>
            </a:r>
          </a:p>
          <a:p>
            <a:r>
              <a:rPr lang="de-DE" sz="900" b="0">
                <a:solidFill>
                  <a:srgbClr val="141313"/>
                </a:solidFill>
                <a:latin typeface="+mn-lt"/>
                <a:cs typeface="BSBBQO+ArialMT"/>
              </a:rPr>
              <a:t>Simulation von Energiesystemen</a:t>
            </a:r>
          </a:p>
          <a:p>
            <a:pPr>
              <a:lnSpc>
                <a:spcPts val="1005"/>
              </a:lnSpc>
            </a:pPr>
            <a:r>
              <a:rPr lang="de-DE" sz="900" b="0">
                <a:solidFill>
                  <a:srgbClr val="141313"/>
                </a:solidFill>
                <a:latin typeface="+mn-lt"/>
                <a:cs typeface="BSBBQO+ArialMT"/>
              </a:rPr>
              <a:t>Fakultät für Anlagen, Energie-, und Maschinensysteme </a:t>
            </a:r>
          </a:p>
          <a:p>
            <a:pPr>
              <a:lnSpc>
                <a:spcPts val="1005"/>
              </a:lnSpc>
            </a:pPr>
            <a:r>
              <a:rPr lang="de-DE" sz="900" b="0">
                <a:solidFill>
                  <a:srgbClr val="141313"/>
                </a:solidFill>
                <a:latin typeface="+mn-lt"/>
                <a:cs typeface="BSBBQO+ArialMT"/>
              </a:rPr>
              <a:t>Technische Hochschule Köln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25" r:id="rId8"/>
    <p:sldLayoutId id="2147483714" r:id="rId9"/>
    <p:sldLayoutId id="2147483715" r:id="rId10"/>
    <p:sldLayoutId id="2147483726" r:id="rId11"/>
  </p:sldLayoutIdLst>
  <p:hf hdr="0" ftr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/>
          <a:ea typeface="+mj-ea"/>
          <a:cs typeface="+mj-cs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algn="l" defTabSz="457200" rtl="0" eaLnBrk="1" fontAlgn="base" hangingPunct="1">
        <a:lnSpc>
          <a:spcPct val="112000"/>
        </a:lnSpc>
        <a:spcBef>
          <a:spcPct val="0"/>
        </a:spcBef>
        <a:spcAft>
          <a:spcPts val="600"/>
        </a:spcAft>
        <a:defRPr sz="1800" kern="1200">
          <a:solidFill>
            <a:schemeClr val="tx1"/>
          </a:solidFill>
          <a:latin typeface="Arial"/>
          <a:ea typeface="+mn-ea"/>
          <a:cs typeface="+mn-cs"/>
        </a:defRPr>
      </a:lvl1pPr>
      <a:lvl2pPr marL="357188" indent="-171450" algn="l" defTabSz="457200" rtl="0" eaLnBrk="1" fontAlgn="base" hangingPunct="1">
        <a:lnSpc>
          <a:spcPct val="112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457200" rtl="0" eaLnBrk="1" fontAlgn="base" hangingPunct="1">
        <a:lnSpc>
          <a:spcPct val="112000"/>
        </a:lnSpc>
        <a:spcBef>
          <a:spcPts val="4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714375" indent="-171450" algn="l" defTabSz="457200" rtl="0" eaLnBrk="1" fontAlgn="base" hangingPunct="1">
        <a:lnSpc>
          <a:spcPct val="112000"/>
        </a:lnSpc>
        <a:spcBef>
          <a:spcPts val="500"/>
        </a:spcBef>
        <a:spcAft>
          <a:spcPct val="0"/>
        </a:spcAft>
        <a:buClr>
          <a:srgbClr val="9D167A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1074738" indent="-177800" algn="l" defTabSz="457200" rtl="0" eaLnBrk="1" fontAlgn="base" hangingPunct="1">
        <a:lnSpc>
          <a:spcPts val="1600"/>
        </a:lnSpc>
        <a:spcBef>
          <a:spcPts val="500"/>
        </a:spcBef>
        <a:spcAft>
          <a:spcPct val="0"/>
        </a:spcAft>
        <a:buFont typeface="Symbol" pitchFamily="18" charset="2"/>
        <a:buChar char="-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de/photo/144860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e/photo/1447187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.dhl.com/de/presse/pressemitteilungen/2025/dhl-express-baut-neuen-betriebsstandort-in-koeln.html" TargetMode="External"/><Relationship Id="rId2" Type="http://schemas.openxmlformats.org/officeDocument/2006/relationships/hyperlink" Target="https://group.dhl.com/content/dam/deutschepostdhl/de/media-center/media-relations/documents/2019/fact-sheet-streetscooter-d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hare.google/Vpa80GFImmS1CqSn8" TargetMode="External"/><Relationship Id="rId4" Type="http://schemas.openxmlformats.org/officeDocument/2006/relationships/hyperlink" Target="https://www.ise.fraunhofer.de/de/veroeffentlichungen/studien/aktuelle-fakten-zur-photovoltaik-in-deutschland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.dhl.com/content/dam/deutschepostdhl/de/media-center/media-relations/documents/2019/fact-sheet-streetscooter-de.pdf" TargetMode="External"/><Relationship Id="rId2" Type="http://schemas.openxmlformats.org/officeDocument/2006/relationships/hyperlink" Target="https://group.dhl.com/de/presse/pressemitteilungen/2025/dhl-express-baut-neuen-betriebsstandort-in-koel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de/photos/street-photography-stra&#223;enfoto-dhl-3656812/" TargetMode="External"/><Relationship Id="rId4" Type="http://schemas.openxmlformats.org/officeDocument/2006/relationships/hyperlink" Target="https://northglow.de/products/dhl-express-versan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dew.de/energie/standardlastprofile-strom/" TargetMode="External"/><Relationship Id="rId2" Type="http://schemas.openxmlformats.org/officeDocument/2006/relationships/hyperlink" Target="https://www.renewables.ninja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Himmel, draußen, Luftfotografie enthält.&#10;&#10;KI-generierte Inhalte können fehlerhaft sein.">
            <a:extLst>
              <a:ext uri="{FF2B5EF4-FFF2-40B4-BE49-F238E27FC236}">
                <a16:creationId xmlns:a16="http://schemas.microsoft.com/office/drawing/2014/main" id="{E9796161-A809-7756-4613-A196091A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82" y="140881"/>
            <a:ext cx="9301779" cy="5208997"/>
          </a:xfrm>
          <a:prstGeom prst="rect">
            <a:avLst/>
          </a:prstGeom>
          <a:noFill/>
          <a:ln>
            <a:noFill/>
          </a:ln>
        </p:spPr>
      </p:pic>
      <p:sp>
        <p:nvSpPr>
          <p:cNvPr id="5126" name="Datumsplatzhalter 1"/>
          <p:cNvSpPr>
            <a:spLocks noGrp="1"/>
          </p:cNvSpPr>
          <p:nvPr>
            <p:ph type="dt" sz="half" idx="16"/>
          </p:nvPr>
        </p:nvSpPr>
        <p:spPr bwMode="auto">
          <a:xfrm>
            <a:off x="1206500" y="6011863"/>
            <a:ext cx="1295400" cy="17938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t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6D88EBF9-1D17-4A19-AAAF-F52B9B6EB073}" type="datetime1">
              <a:rPr lang="de-DE" altLang="de-DE" smtClean="0"/>
              <a:t>17.02.26</a:t>
            </a:fld>
            <a:endParaRPr lang="de-DE" altLang="de-DE"/>
          </a:p>
        </p:txBody>
      </p:sp>
      <p:sp>
        <p:nvSpPr>
          <p:cNvPr id="5125" name="Foliennummernplatzhalter 7"/>
          <p:cNvSpPr>
            <a:spLocks noGrp="1"/>
          </p:cNvSpPr>
          <p:nvPr>
            <p:ph type="sldNum" sz="quarter" idx="17"/>
          </p:nvPr>
        </p:nvSpPr>
        <p:spPr bwMode="auto">
          <a:xfrm>
            <a:off x="1206500" y="6361113"/>
            <a:ext cx="1295400" cy="21431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de-DE" altLang="de-DE"/>
              <a:t>Seite </a:t>
            </a:r>
            <a:fld id="{5900BCAD-2E4D-452E-971A-E255ED365B22}" type="slidenum">
              <a:rPr lang="de-DE" altLang="de-DE" smtClean="0"/>
              <a:pPr fontAlgn="base">
                <a:spcBef>
                  <a:spcPct val="0"/>
                </a:spcBef>
                <a:spcAft>
                  <a:spcPts val="600"/>
                </a:spcAft>
              </a:pPr>
              <a:t>1</a:t>
            </a:fld>
            <a:endParaRPr lang="de-DE" altLang="de-DE"/>
          </a:p>
        </p:txBody>
      </p:sp>
      <p:sp>
        <p:nvSpPr>
          <p:cNvPr id="5" name="Rechteck: diagonal liegende Ecken abgeschnitten 4">
            <a:extLst>
              <a:ext uri="{FF2B5EF4-FFF2-40B4-BE49-F238E27FC236}">
                <a16:creationId xmlns:a16="http://schemas.microsoft.com/office/drawing/2014/main" id="{4236227A-3477-5824-9BCB-09753F71B49E}"/>
              </a:ext>
            </a:extLst>
          </p:cNvPr>
          <p:cNvSpPr/>
          <p:nvPr/>
        </p:nvSpPr>
        <p:spPr>
          <a:xfrm>
            <a:off x="1742230" y="4421700"/>
            <a:ext cx="9301779" cy="1192793"/>
          </a:xfrm>
          <a:prstGeom prst="snip2DiagRect">
            <a:avLst/>
          </a:prstGeom>
          <a:gradFill flip="none" rotWithShape="1">
            <a:gsLst>
              <a:gs pos="28000">
                <a:srgbClr val="FFC000"/>
              </a:gs>
              <a:gs pos="100000">
                <a:srgbClr val="901B6E"/>
              </a:gs>
            </a:gsLst>
            <a:lin ang="0" scaled="0"/>
            <a:tileRect/>
          </a:gra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diagonal liegende Ecken abgeschnitten 5">
            <a:extLst>
              <a:ext uri="{FF2B5EF4-FFF2-40B4-BE49-F238E27FC236}">
                <a16:creationId xmlns:a16="http://schemas.microsoft.com/office/drawing/2014/main" id="{E66A6BE4-2DFA-AECB-3827-F0A54B21AB68}"/>
              </a:ext>
            </a:extLst>
          </p:cNvPr>
          <p:cNvSpPr/>
          <p:nvPr/>
        </p:nvSpPr>
        <p:spPr>
          <a:xfrm>
            <a:off x="1808905" y="4343912"/>
            <a:ext cx="9301779" cy="1192793"/>
          </a:xfrm>
          <a:prstGeom prst="snip2Diag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b="1">
                <a:cs typeface="Arial"/>
              </a:rPr>
              <a:t>Modellierung und Simulation eines Energiesystems:</a:t>
            </a:r>
            <a:br>
              <a:rPr lang="de-DE" sz="2800" b="1">
                <a:cs typeface="Arial"/>
              </a:rPr>
            </a:br>
            <a:r>
              <a:rPr lang="de-DE" sz="2800" b="1">
                <a:solidFill>
                  <a:srgbClr val="000000"/>
                </a:solidFill>
                <a:cs typeface="Arial" panose="020B0604020202020204" pitchFamily="34" charset="0"/>
              </a:rPr>
              <a:t>DHL „PUD“-Marsdorf</a:t>
            </a:r>
            <a:endParaRPr lang="de-DE" sz="2800" b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7420179-BFB5-E50D-71FF-0CE823F6B9C9}"/>
              </a:ext>
            </a:extLst>
          </p:cNvPr>
          <p:cNvSpPr txBox="1"/>
          <p:nvPr/>
        </p:nvSpPr>
        <p:spPr>
          <a:xfrm>
            <a:off x="9838690" y="6011546"/>
            <a:ext cx="825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[A</a:t>
            </a:r>
            <a:r>
              <a:rPr lang="de-DE" sz="1400"/>
              <a:t>1</a:t>
            </a:r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endParaRPr lang="de-DE" sz="1400"/>
          </a:p>
          <a:p>
            <a:endParaRPr lang="de-DE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B954B-D891-4B68-BEBB-0C1959EC0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8D565-375E-F076-E571-D97AEE96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 fontScale="90000"/>
          </a:bodyPr>
          <a:lstStyle/>
          <a:p>
            <a:r>
              <a:rPr lang="de-DE" sz="3100">
                <a:latin typeface="+mn-lt"/>
                <a:cs typeface="Arial"/>
              </a:rPr>
              <a:t>Validierung</a:t>
            </a:r>
            <a:br>
              <a:rPr lang="de-DE" sz="2800">
                <a:latin typeface="Aptos Display"/>
              </a:rPr>
            </a:br>
            <a:br>
              <a:rPr lang="de-DE" sz="2800">
                <a:latin typeface="Aptos Display"/>
              </a:rPr>
            </a:br>
            <a:endParaRPr lang="de-DE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073BB03-6B02-7627-83EB-69B60B008BB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r>
              <a:rPr lang="de-DE" sz="1100" b="1">
                <a:solidFill>
                  <a:schemeClr val="tx1"/>
                </a:solidFill>
                <a:latin typeface="+mn-lt"/>
                <a:cs typeface="Arial"/>
              </a:rPr>
              <a:t>Ergebnisse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4EC97-AE2D-AFEC-29C6-D0B072DE348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4A24E7-B8F8-B87D-1569-A2B0D1EF2F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10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2A82F70-CE03-44B2-D2C5-4A4060B3A90D}"/>
              </a:ext>
            </a:extLst>
          </p:cNvPr>
          <p:cNvSpPr txBox="1"/>
          <p:nvPr/>
        </p:nvSpPr>
        <p:spPr>
          <a:xfrm>
            <a:off x="1204913" y="1241611"/>
            <a:ext cx="1079976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/>
              <a:t>Sensitivitätsanalyse:</a:t>
            </a:r>
          </a:p>
          <a:p>
            <a:endParaRPr lang="de-DE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Variation der PV-Kapazität über realistischen Wertebereich (0,5× bis 3× Basiswert)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Schrittweise Anpassung: 175 kWp → 350 kWp (Basis) → 1.050 kWp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Optimierung des Energiesystems für jedes Szenario mit </a:t>
            </a:r>
            <a:r>
              <a:rPr lang="de-DE" sz="2000" err="1"/>
              <a:t>PyPSA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  <a:p>
            <a:r>
              <a:rPr lang="de-DE" sz="2000" b="1"/>
              <a:t>Überprüfte Parameter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Installierte PV-Leistung: 0% bis 400% der geplanten 350 kWp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CO₂-Emissionen pro Jahr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err="1"/>
              <a:t>Grid</a:t>
            </a:r>
            <a:r>
              <a:rPr lang="de-DE" sz="2000"/>
              <a:t>-Abhängigkeit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err="1"/>
              <a:t>Amortisations</a:t>
            </a:r>
            <a:r>
              <a:rPr lang="de-DE" sz="2000"/>
              <a:t> zeit</a:t>
            </a:r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9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B2126-9954-DC02-7FAC-9FFD10EA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/>
              <a:t>Validierung - </a:t>
            </a:r>
            <a:r>
              <a:rPr lang="de-DE" sz="2800" err="1"/>
              <a:t>Sensivitätsanalyse</a:t>
            </a:r>
            <a:endParaRPr lang="de-DE" sz="280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1F3EAC-5479-373D-5F57-C3D64C47EA0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sz="1100" b="1">
                <a:solidFill>
                  <a:schemeClr val="tx1"/>
                </a:solidFill>
                <a:cs typeface="Arial"/>
              </a:rPr>
              <a:t>Ergebnisse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D687BB-B95E-A7AB-383B-9306849F3E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682F9E65-DFB9-4E98-9627-9F29590DA1B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4B83BC-741B-B4C0-409E-1007FFB404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C55EF84-40CB-66ED-9D60-03546BF7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3" y="1576224"/>
            <a:ext cx="10799762" cy="37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1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7A38E5-9F10-2567-51C4-5BB2ADEF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46DA7-D35D-0655-0C63-BA7E015BB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/>
          </a:bodyPr>
          <a:lstStyle/>
          <a:p>
            <a:r>
              <a:rPr lang="de-DE" sz="2800"/>
              <a:t>Daten und Annahmen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96E626-4852-FB71-C59F-CC77FB16AA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9701" y="1198096"/>
            <a:ext cx="10784974" cy="426589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sz="2000" err="1">
                <a:ea typeface="Calibri"/>
                <a:cs typeface="Arial"/>
              </a:rPr>
              <a:t>grid_price</a:t>
            </a:r>
            <a:r>
              <a:rPr lang="de-DE" sz="2000">
                <a:ea typeface="Calibri"/>
                <a:cs typeface="Arial"/>
              </a:rPr>
              <a:t> = 15ct/kWh </a:t>
            </a:r>
            <a:r>
              <a:rPr lang="de-DE" sz="900">
                <a:ea typeface="Calibri"/>
                <a:cs typeface="Arial"/>
              </a:rPr>
              <a:t>   [WS25_PyPSA04.ipynb]</a:t>
            </a:r>
            <a:endParaRPr lang="de-DE"/>
          </a:p>
          <a:p>
            <a:pPr marL="285750" lvl="1" indent="-285750">
              <a:buFont typeface="Arial"/>
              <a:buChar char="•"/>
            </a:pPr>
            <a:r>
              <a:rPr lang="de-DE" sz="2000" err="1">
                <a:ea typeface="Calibri"/>
                <a:cs typeface="Arial"/>
              </a:rPr>
              <a:t>marginal_cost_pv</a:t>
            </a:r>
            <a:r>
              <a:rPr lang="de-DE" sz="2000">
                <a:ea typeface="Calibri"/>
                <a:cs typeface="Arial"/>
              </a:rPr>
              <a:t> = 3ct/kWh </a:t>
            </a:r>
            <a:r>
              <a:rPr lang="de-DE" sz="900">
                <a:ea typeface="Calibri"/>
                <a:cs typeface="Arial"/>
              </a:rPr>
              <a:t>[WS25_PyPSA04.ipynb]</a:t>
            </a:r>
            <a:br>
              <a:rPr lang="de-DE" sz="2000">
                <a:ea typeface="Calibri"/>
                <a:cs typeface="Arial"/>
              </a:rPr>
            </a:br>
            <a:endParaRPr lang="de-DE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de-DE" sz="2000" err="1">
                <a:ea typeface="Calibri"/>
                <a:cs typeface="Arial"/>
              </a:rPr>
              <a:t>lifespan_pv</a:t>
            </a:r>
            <a:r>
              <a:rPr lang="de-DE" sz="2000">
                <a:ea typeface="Calibri"/>
                <a:cs typeface="Arial"/>
              </a:rPr>
              <a:t> = 20 Jahre </a:t>
            </a:r>
            <a:r>
              <a:rPr lang="de-DE" sz="900">
                <a:ea typeface="Calibri"/>
                <a:cs typeface="Arial"/>
              </a:rPr>
              <a:t>[WS25_PyPSA05.ipynb]</a:t>
            </a:r>
          </a:p>
          <a:p>
            <a:pPr marL="285750" lvl="1" indent="-285750">
              <a:buFont typeface="Arial"/>
              <a:buChar char="•"/>
            </a:pPr>
            <a:r>
              <a:rPr lang="de-DE" sz="2000" err="1">
                <a:ea typeface="Calibri"/>
                <a:cs typeface="Arial"/>
              </a:rPr>
              <a:t>lifespan_hp</a:t>
            </a:r>
            <a:r>
              <a:rPr lang="de-DE" sz="2000">
                <a:ea typeface="Calibri"/>
                <a:cs typeface="Arial"/>
              </a:rPr>
              <a:t> = 20 Jahre </a:t>
            </a:r>
            <a:r>
              <a:rPr lang="de-DE" sz="900">
                <a:ea typeface="Calibri"/>
                <a:cs typeface="Arial"/>
              </a:rPr>
              <a:t>[WS25_PyPSA05.ipynb]</a:t>
            </a:r>
          </a:p>
          <a:p>
            <a:pPr marL="285750" lvl="1" indent="-285750">
              <a:buFont typeface="Arial"/>
              <a:buChar char="•"/>
            </a:pPr>
            <a:r>
              <a:rPr lang="de-DE" sz="2000" err="1">
                <a:ea typeface="Calibri"/>
                <a:cs typeface="Arial"/>
              </a:rPr>
              <a:t>lifespan_battery</a:t>
            </a:r>
            <a:r>
              <a:rPr lang="de-DE" sz="2000">
                <a:ea typeface="Calibri"/>
                <a:cs typeface="Arial"/>
              </a:rPr>
              <a:t> = 15 Jahre </a:t>
            </a:r>
            <a:r>
              <a:rPr lang="de-DE" sz="900">
                <a:ea typeface="Calibri"/>
                <a:cs typeface="Arial"/>
              </a:rPr>
              <a:t>[WS25_PyPSA05.ipynb]</a:t>
            </a:r>
          </a:p>
          <a:p>
            <a:pPr marL="285750" lvl="1" indent="-285750">
              <a:buFont typeface="Arial"/>
              <a:buChar char="•"/>
            </a:pPr>
            <a:r>
              <a:rPr lang="de-DE" sz="2000" err="1">
                <a:ea typeface="Calibri"/>
                <a:cs typeface="Arial"/>
              </a:rPr>
              <a:t>lifespan_heat_store</a:t>
            </a:r>
            <a:r>
              <a:rPr lang="de-DE" sz="2000">
                <a:ea typeface="Calibri"/>
                <a:cs typeface="Arial"/>
              </a:rPr>
              <a:t> = 25 Jahre </a:t>
            </a:r>
            <a:r>
              <a:rPr lang="de-DE" sz="900">
                <a:ea typeface="Calibri"/>
                <a:cs typeface="Arial"/>
              </a:rPr>
              <a:t>[WS25_PyPSA05.ipynb]</a:t>
            </a:r>
          </a:p>
          <a:p>
            <a:pPr marL="285750" lvl="1" indent="-285750">
              <a:buFont typeface="Arial"/>
              <a:buChar char="•"/>
            </a:pPr>
            <a:endParaRPr lang="de-DE" sz="2000">
              <a:ea typeface="Calibri"/>
              <a:cs typeface="Arial"/>
            </a:endParaRPr>
          </a:p>
          <a:p>
            <a:pPr marL="342900" lvl="1" indent="-342900">
              <a:buFont typeface="Arial"/>
              <a:buChar char="•"/>
            </a:pPr>
            <a:r>
              <a:rPr lang="de-DE" sz="2000" err="1">
                <a:ea typeface="Calibri"/>
                <a:cs typeface="Arial"/>
              </a:rPr>
              <a:t>battery_annuity</a:t>
            </a:r>
            <a:r>
              <a:rPr lang="de-DE" sz="2000">
                <a:ea typeface="Calibri"/>
                <a:cs typeface="Arial"/>
              </a:rPr>
              <a:t> = 25 €/(kWh*a) </a:t>
            </a:r>
            <a:r>
              <a:rPr lang="de-DE" sz="900">
                <a:ea typeface="Calibri"/>
                <a:cs typeface="Arial"/>
              </a:rPr>
              <a:t>[WS25_PyPSA05.ipynb]</a:t>
            </a:r>
            <a:endParaRPr lang="de-DE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 err="1">
                <a:ea typeface="Calibri"/>
                <a:cs typeface="Arial"/>
              </a:rPr>
              <a:t>heat_store_annuity</a:t>
            </a:r>
            <a:r>
              <a:rPr lang="de-DE" sz="2000">
                <a:ea typeface="Calibri"/>
                <a:cs typeface="Arial"/>
              </a:rPr>
              <a:t> = 5 €/(kWh*a) </a:t>
            </a:r>
            <a:r>
              <a:rPr lang="de-DE" sz="900">
                <a:ea typeface="Calibri"/>
                <a:cs typeface="Arial"/>
              </a:rPr>
              <a:t>[WS25_PyPSA05.ipynb]</a:t>
            </a:r>
            <a:endParaRPr lang="de-DE" sz="2000"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de-DE" sz="2000" err="1">
                <a:ea typeface="Calibri"/>
                <a:cs typeface="Arial"/>
              </a:rPr>
              <a:t>storage_loss_heat</a:t>
            </a:r>
            <a:r>
              <a:rPr lang="de-DE" sz="2000">
                <a:ea typeface="Calibri"/>
                <a:cs typeface="Arial"/>
              </a:rPr>
              <a:t> = 0.005 </a:t>
            </a:r>
            <a:r>
              <a:rPr lang="de-DE" sz="900">
                <a:ea typeface="Calibri"/>
                <a:cs typeface="Arial"/>
              </a:rPr>
              <a:t> [WS25_PyPSA04.ipynb]</a:t>
            </a:r>
          </a:p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7B54097-48CC-C6DB-3EDD-2F90E352796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 wrap="square" anchor="t">
            <a:normAutofit fontScale="70000" lnSpcReduction="20000"/>
          </a:bodyPr>
          <a:lstStyle/>
          <a:p>
            <a:r>
              <a:rPr lang="de-DE" sz="1500" b="1">
                <a:solidFill>
                  <a:schemeClr val="tx1"/>
                </a:solidFill>
              </a:rPr>
              <a:t>Implementation</a:t>
            </a:r>
            <a:endParaRPr lang="de-DE" b="1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EA6A7F-6412-A309-9A0F-00982C7DA7A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60F51-0D39-783D-39FF-C3EB014435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12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E973C0-E445-8DF5-A03A-FB8753C94E7E}"/>
              </a:ext>
            </a:extLst>
          </p:cNvPr>
          <p:cNvSpPr txBox="1"/>
          <p:nvPr/>
        </p:nvSpPr>
        <p:spPr>
          <a:xfrm>
            <a:off x="9838690" y="6011546"/>
            <a:ext cx="82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[Q???????]</a:t>
            </a:r>
          </a:p>
          <a:p>
            <a:endParaRPr lang="de-DE" sz="1400"/>
          </a:p>
          <a:p>
            <a:endParaRPr lang="de-DE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4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Person, computer, Kleidung, Im Haus enthält.&#10;&#10;KI-generierte Inhalte können fehlerhaft sein.">
            <a:extLst>
              <a:ext uri="{FF2B5EF4-FFF2-40B4-BE49-F238E27FC236}">
                <a16:creationId xmlns:a16="http://schemas.microsoft.com/office/drawing/2014/main" id="{C5E3B9C0-CD6D-522B-84E2-F892EDEBB4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728" b="28192"/>
          <a:stretch>
            <a:fillRect/>
          </a:stretch>
        </p:blipFill>
        <p:spPr>
          <a:xfrm>
            <a:off x="1206000" y="72000"/>
            <a:ext cx="10986000" cy="4332360"/>
          </a:xfr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7DCDC1-92D9-F6BD-90AD-22F9E85F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4535620"/>
            <a:ext cx="10800000" cy="708217"/>
          </a:xfrm>
        </p:spPr>
        <p:txBody>
          <a:bodyPr wrap="square" anchor="t">
            <a:normAutofit/>
          </a:bodyPr>
          <a:lstStyle/>
          <a:p>
            <a:r>
              <a:rPr lang="de-DE" sz="2800"/>
              <a:t>Ergebnisse</a:t>
            </a:r>
            <a:endParaRPr lang="de-DE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DAA407-DC43-02A5-F0A4-9BEF43FD5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6000" y="5455920"/>
            <a:ext cx="10800000" cy="38102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840C2E-57F3-5AAB-824B-3FBCFFC3B9C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6CBC10A-8A25-415D-8254-1946AAFD85D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11FD82-331C-127F-2B29-2683638190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538D2255-8A42-41C6-B7FD-A8F81B1858ED}" type="slidenum">
              <a:rPr lang="de-DE" smtClean="0"/>
              <a:pPr>
                <a:spcAft>
                  <a:spcPts val="600"/>
                </a:spcAft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36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9C5D167-29BD-B763-4C61-1A60C41D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27E55-E421-E3C5-BAA2-1210502C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93" y="1782792"/>
            <a:ext cx="10800000" cy="1356360"/>
          </a:xfrm>
        </p:spPr>
        <p:txBody>
          <a:bodyPr/>
          <a:lstStyle/>
          <a:p>
            <a:r>
              <a:rPr lang="de-DE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35713B-BF06-2F08-7A9D-755217E76C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235" y="2389143"/>
            <a:ext cx="10800000" cy="1839743"/>
          </a:xfrm>
        </p:spPr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C7B239-7508-860C-E112-210A5855638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56CBC10A-8A25-415D-8254-1946AAFD85D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DEA661-996F-CC97-113E-7CFCD8D249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538D2255-8A42-41C6-B7FD-A8F81B1858ED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3" name="Grafik 2" descr="Ein Bild, das Text, Screenshot, Schrift, Algebra enthält.&#10;&#10;KI-generierte Inhalte können fehlerhaft sein.">
            <a:extLst>
              <a:ext uri="{FF2B5EF4-FFF2-40B4-BE49-F238E27FC236}">
                <a16:creationId xmlns:a16="http://schemas.microsoft.com/office/drawing/2014/main" id="{DFD42D77-A827-0053-69D1-F106352C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5" y="1193253"/>
            <a:ext cx="11683677" cy="3891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79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FB26C-4460-2315-44E6-F29484D5B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7DECB-0A5B-36AB-756D-02E62124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93" y="1782792"/>
            <a:ext cx="10800000" cy="1356360"/>
          </a:xfrm>
        </p:spPr>
        <p:txBody>
          <a:bodyPr/>
          <a:lstStyle/>
          <a:p>
            <a:r>
              <a:rPr lang="de-DE"/>
              <a:t>Ergebnisse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BD9164-FBC7-B4A2-1DDC-CF1B5ED98BE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56CBC10A-8A25-415D-8254-1946AAFD85D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71B76C-337A-FA49-2586-D46B56DA83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538D2255-8A42-41C6-B7FD-A8F81B1858ED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B6CBB755-9244-7399-21F1-A3CE5890C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67" y="440669"/>
            <a:ext cx="10295065" cy="5204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91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23FB8C7-A8D0-0198-EBD5-46D04AFE8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3BB-7219-922F-FFD1-E1B11973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301171"/>
            <a:ext cx="10800000" cy="1356360"/>
          </a:xfrm>
        </p:spPr>
        <p:txBody>
          <a:bodyPr/>
          <a:lstStyle/>
          <a:p>
            <a:r>
              <a:rPr lang="de-DE" sz="280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FCB7E1-FA36-4D14-4D68-C82B6EE71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3934" y="978133"/>
            <a:ext cx="11127017" cy="4915771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de-DE" sz="2400">
                <a:cs typeface="Arial"/>
              </a:rPr>
              <a:t>Ermittelte Werte</a:t>
            </a:r>
          </a:p>
          <a:p>
            <a:pPr lvl="4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2400">
                <a:latin typeface="+mn-lt"/>
                <a:ea typeface="Calibri"/>
                <a:cs typeface="Arial"/>
              </a:rPr>
              <a:t> Dimensionierung PV-Batteriespeicher, </a:t>
            </a:r>
            <a:endParaRPr lang="de-DE" sz="2400">
              <a:latin typeface="+mn-lt"/>
              <a:ea typeface="Calibri"/>
              <a:cs typeface="Arial" panose="020B0604020202020204" pitchFamily="34" charset="0"/>
            </a:endParaRPr>
          </a:p>
          <a:p>
            <a:pPr lvl="4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2400">
                <a:latin typeface="+mn-lt"/>
                <a:ea typeface="Calibri"/>
                <a:cs typeface="Arial"/>
              </a:rPr>
              <a:t> WP-Brauch/- und –Warmwasserspeicher</a:t>
            </a:r>
            <a:endParaRPr lang="de-DE" sz="2400">
              <a:latin typeface="+mn-lt"/>
              <a:ea typeface="Calibri"/>
              <a:cs typeface="Arial" panose="020B0604020202020204" pitchFamily="34" charset="0"/>
            </a:endParaRPr>
          </a:p>
          <a:p>
            <a:pPr lvl="4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2400">
                <a:latin typeface="+mn-lt"/>
                <a:ea typeface="Calibri"/>
                <a:cs typeface="Arial"/>
              </a:rPr>
              <a:t> Stromkosten mit und ohne PV</a:t>
            </a:r>
            <a:endParaRPr lang="en-US" sz="2400">
              <a:latin typeface="+mn-lt"/>
              <a:ea typeface="Calibri"/>
              <a:cs typeface="Arial"/>
            </a:endParaRPr>
          </a:p>
          <a:p>
            <a:pPr lvl="4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2400">
                <a:latin typeface="+mn-lt"/>
                <a:ea typeface="Calibri"/>
                <a:cs typeface="Arial"/>
              </a:rPr>
              <a:t> El. Strombilanz : Netzbezug, PV, Gesamtlast</a:t>
            </a:r>
            <a:endParaRPr lang="en-US" sz="2400">
              <a:latin typeface="+mn-lt"/>
              <a:ea typeface="Calibri"/>
              <a:cs typeface="Arial"/>
            </a:endParaRPr>
          </a:p>
          <a:p>
            <a:pPr lvl="4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2400">
                <a:latin typeface="+mn-lt"/>
                <a:ea typeface="Calibri"/>
                <a:cs typeface="Arial"/>
              </a:rPr>
              <a:t> Jahresenergiemenge: PV, Netz, Verbrauch</a:t>
            </a:r>
            <a:endParaRPr lang="en-US" sz="2400">
              <a:latin typeface="+mn-lt"/>
              <a:ea typeface="Calibri"/>
              <a:cs typeface="Arial"/>
            </a:endParaRPr>
          </a:p>
          <a:p>
            <a:pPr lvl="4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2400">
                <a:latin typeface="+mn-lt"/>
                <a:ea typeface="Calibri"/>
                <a:cs typeface="Arial"/>
              </a:rPr>
              <a:t> Verbrauch Wärmepumpe Heizung &amp; Trinkwasser</a:t>
            </a:r>
            <a:endParaRPr lang="en-US" sz="2400">
              <a:latin typeface="+mn-lt"/>
              <a:ea typeface="Calibri"/>
              <a:cs typeface="Arial"/>
            </a:endParaRPr>
          </a:p>
          <a:p>
            <a:pPr lvl="4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2400">
                <a:latin typeface="+mn-lt"/>
                <a:ea typeface="Calibri"/>
                <a:cs typeface="Arial"/>
              </a:rPr>
              <a:t> Monatlicher Netzbezug</a:t>
            </a:r>
            <a:endParaRPr lang="en-US" sz="2400">
              <a:latin typeface="+mn-lt"/>
              <a:ea typeface="Calibri"/>
              <a:cs typeface="Arial"/>
            </a:endParaRPr>
          </a:p>
          <a:p>
            <a:pPr lvl="4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de-DE" sz="2400">
                <a:latin typeface="+mn-lt"/>
                <a:ea typeface="Calibri"/>
                <a:cs typeface="Arial"/>
              </a:rPr>
              <a:t> "Optimale WP/Speicher Größe“</a:t>
            </a:r>
            <a:br>
              <a:rPr lang="de-DE" sz="2400">
                <a:latin typeface="+mn-lt"/>
                <a:ea typeface="Calibri"/>
                <a:cs typeface="Arial"/>
              </a:rPr>
            </a:br>
            <a:endParaRPr lang="de-DE" sz="2400">
              <a:latin typeface="+mn-lt"/>
              <a:cs typeface="Arial"/>
            </a:endParaRPr>
          </a:p>
          <a:p>
            <a:pPr lvl="1">
              <a:lnSpc>
                <a:spcPct val="100000"/>
              </a:lnSpc>
            </a:pPr>
            <a:r>
              <a:rPr lang="de-DE" sz="2400">
                <a:cs typeface="Arial"/>
              </a:rPr>
              <a:t>Rückführung auf Fragestellung</a:t>
            </a:r>
          </a:p>
          <a:p>
            <a:pPr marL="185738" lvl="1" indent="0">
              <a:buNone/>
            </a:pPr>
            <a:endParaRPr lang="de-DE" sz="2000">
              <a:cs typeface="Arial"/>
            </a:endParaRPr>
          </a:p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DCE695-BD32-C27F-59EF-2558F554EE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56CBC10A-8A25-415D-8254-1946AAFD85D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CD99B4-E451-5248-E5D6-F76D828994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538D2255-8A42-41C6-B7FD-A8F81B1858ED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204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02CDB158-78D8-A624-DDBC-93CD1372F845}"/>
              </a:ext>
            </a:extLst>
          </p:cNvPr>
          <p:cNvSpPr/>
          <p:nvPr/>
        </p:nvSpPr>
        <p:spPr>
          <a:xfrm>
            <a:off x="2161309" y="2441040"/>
            <a:ext cx="9843366" cy="1539522"/>
          </a:xfrm>
          <a:prstGeom prst="roundRect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5D8433-277A-E5DE-24C2-09621073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101965-092B-22E0-971E-CC3D65A56AB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68F290-E567-2A5E-672F-E2F9256E518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682F9E65-DFB9-4E98-9627-9F29590DA1B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0AEEA-E629-EF04-673F-8F088EB4B5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9" name="Grafik 8" descr="Hochspannung Silhouette">
            <a:extLst>
              <a:ext uri="{FF2B5EF4-FFF2-40B4-BE49-F238E27FC236}">
                <a16:creationId xmlns:a16="http://schemas.microsoft.com/office/drawing/2014/main" id="{B6F424E0-B706-3C48-7C91-41A2CAFB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675" y="1173454"/>
            <a:ext cx="914400" cy="914400"/>
          </a:xfrm>
          <a:prstGeom prst="rect">
            <a:avLst/>
          </a:prstGeom>
        </p:spPr>
      </p:pic>
      <p:pic>
        <p:nvPicPr>
          <p:cNvPr id="11" name="Grafik 10" descr="Kessel Silhouette">
            <a:extLst>
              <a:ext uri="{FF2B5EF4-FFF2-40B4-BE49-F238E27FC236}">
                <a16:creationId xmlns:a16="http://schemas.microsoft.com/office/drawing/2014/main" id="{A5963FBE-63B1-986B-377F-B11C3E7AF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833" y="1173454"/>
            <a:ext cx="914400" cy="914400"/>
          </a:xfrm>
          <a:prstGeom prst="rect">
            <a:avLst/>
          </a:prstGeom>
        </p:spPr>
      </p:pic>
      <p:pic>
        <p:nvPicPr>
          <p:cNvPr id="13" name="Grafik 12" descr="Voller Akku Silhouette">
            <a:extLst>
              <a:ext uri="{FF2B5EF4-FFF2-40B4-BE49-F238E27FC236}">
                <a16:creationId xmlns:a16="http://schemas.microsoft.com/office/drawing/2014/main" id="{2ACD4422-C493-73F5-02A2-590F92844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1543" y="1256696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A582A6D-3BCE-FB32-7D79-200F05CE4419}"/>
              </a:ext>
            </a:extLst>
          </p:cNvPr>
          <p:cNvSpPr txBox="1"/>
          <p:nvPr/>
        </p:nvSpPr>
        <p:spPr>
          <a:xfrm>
            <a:off x="6983825" y="2945623"/>
            <a:ext cx="1839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Batteriekapazität 0.00 MWh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Solar Panel Flat Icon. Pictogram For Web. Line Stroke. Isolated On White  Background. Vector Eps10. Save Ecology Concept Lizenzfrei nutzbare SVG,  Vektorgrafiken, Clip Arts, Illustrationen. Image 174096245.">
            <a:extLst>
              <a:ext uri="{FF2B5EF4-FFF2-40B4-BE49-F238E27FC236}">
                <a16:creationId xmlns:a16="http://schemas.microsoft.com/office/drawing/2014/main" id="{01244BCA-383D-4DAC-CACF-F86190805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80" y="824732"/>
            <a:ext cx="1346364" cy="13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E7689B2-4D2D-1F4B-DA74-416076501D5F}"/>
              </a:ext>
            </a:extLst>
          </p:cNvPr>
          <p:cNvSpPr txBox="1"/>
          <p:nvPr/>
        </p:nvSpPr>
        <p:spPr>
          <a:xfrm>
            <a:off x="4475685" y="2928894"/>
            <a:ext cx="200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Stromersparnis PV: 458.09 MWh 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DDBE4DB-C9F1-E806-FF2D-D4010EFB20FD}"/>
              </a:ext>
            </a:extLst>
          </p:cNvPr>
          <p:cNvSpPr txBox="1"/>
          <p:nvPr/>
        </p:nvSpPr>
        <p:spPr>
          <a:xfrm>
            <a:off x="9038150" y="2604411"/>
            <a:ext cx="2670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Wärmespeicherkapazität 9.47 MWh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724329-D4F9-C184-FF08-33D1E7E9B6A9}"/>
              </a:ext>
            </a:extLst>
          </p:cNvPr>
          <p:cNvSpPr txBox="1"/>
          <p:nvPr/>
        </p:nvSpPr>
        <p:spPr>
          <a:xfrm>
            <a:off x="9038150" y="3276232"/>
            <a:ext cx="2610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DHW Speicherkapazität 0.09 MWh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ABA619A-28B2-4E66-DF76-DE763356ACF1}"/>
              </a:ext>
            </a:extLst>
          </p:cNvPr>
          <p:cNvSpPr txBox="1"/>
          <p:nvPr/>
        </p:nvSpPr>
        <p:spPr>
          <a:xfrm>
            <a:off x="2478238" y="2990449"/>
            <a:ext cx="1726123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de-DE" sz="1600" b="1"/>
              <a:t>Netzbezug 3556.75 MWh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3ACC463A-86A6-8C2D-2E45-985C5F93BBAB}"/>
              </a:ext>
            </a:extLst>
          </p:cNvPr>
          <p:cNvSpPr/>
          <p:nvPr/>
        </p:nvSpPr>
        <p:spPr>
          <a:xfrm>
            <a:off x="2161309" y="4131481"/>
            <a:ext cx="9843366" cy="1469824"/>
          </a:xfrm>
          <a:prstGeom prst="roundRect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6A8069-AF8A-FBA2-1EBD-B06AC751023B}"/>
              </a:ext>
            </a:extLst>
          </p:cNvPr>
          <p:cNvSpPr txBox="1"/>
          <p:nvPr/>
        </p:nvSpPr>
        <p:spPr>
          <a:xfrm>
            <a:off x="2309813" y="4610207"/>
            <a:ext cx="1726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Netzbezug </a:t>
            </a:r>
          </a:p>
          <a:p>
            <a:r>
              <a:rPr lang="de-DE" sz="1600" b="1"/>
              <a:t>3311.14 MWh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7BCA039-0F32-08EA-EAEF-D36938BF3EF0}"/>
              </a:ext>
            </a:extLst>
          </p:cNvPr>
          <p:cNvSpPr txBox="1"/>
          <p:nvPr/>
        </p:nvSpPr>
        <p:spPr>
          <a:xfrm>
            <a:off x="4499346" y="4565993"/>
            <a:ext cx="200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Stromersparnis PV: 916.19 MWh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F4EFC33-BD3C-14E9-5706-6505B240051A}"/>
              </a:ext>
            </a:extLst>
          </p:cNvPr>
          <p:cNvSpPr txBox="1"/>
          <p:nvPr/>
        </p:nvSpPr>
        <p:spPr>
          <a:xfrm>
            <a:off x="6962171" y="4565993"/>
            <a:ext cx="187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Batteriekapazität 0.33 MWh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1871163-A7C4-5CE5-F429-06EAB428BBB2}"/>
              </a:ext>
            </a:extLst>
          </p:cNvPr>
          <p:cNvSpPr txBox="1"/>
          <p:nvPr/>
        </p:nvSpPr>
        <p:spPr>
          <a:xfrm>
            <a:off x="9038150" y="4199996"/>
            <a:ext cx="2670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Wärmespeicherkapazität</a:t>
            </a:r>
          </a:p>
          <a:p>
            <a:r>
              <a:rPr lang="de-DE" sz="1600" b="1"/>
              <a:t>9.47 MWh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31EA560-8238-0154-78BC-1D8E254C8CEE}"/>
              </a:ext>
            </a:extLst>
          </p:cNvPr>
          <p:cNvSpPr txBox="1"/>
          <p:nvPr/>
        </p:nvSpPr>
        <p:spPr>
          <a:xfrm>
            <a:off x="9038150" y="4871817"/>
            <a:ext cx="280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DHW Speicherkapazität </a:t>
            </a:r>
          </a:p>
          <a:p>
            <a:r>
              <a:rPr lang="de-DE" sz="1600" b="1"/>
              <a:t>0.08 MWh</a:t>
            </a:r>
            <a:endParaRPr lang="de-D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87F10E9-84B9-AF76-A635-E165900A8459}"/>
              </a:ext>
            </a:extLst>
          </p:cNvPr>
          <p:cNvSpPr txBox="1"/>
          <p:nvPr/>
        </p:nvSpPr>
        <p:spPr>
          <a:xfrm>
            <a:off x="611333" y="3052004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latin typeface="Arial" panose="020B0604020202020204" pitchFamily="34" charset="0"/>
                <a:cs typeface="Arial" panose="020B0604020202020204" pitchFamily="34" charset="0"/>
              </a:rPr>
              <a:t>350 kWp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0078DCF-6AA9-65EF-C1A0-FE77995DB56E}"/>
              </a:ext>
            </a:extLst>
          </p:cNvPr>
          <p:cNvSpPr txBox="1"/>
          <p:nvPr/>
        </p:nvSpPr>
        <p:spPr>
          <a:xfrm>
            <a:off x="560196" y="4679570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latin typeface="Arial" panose="020B0604020202020204" pitchFamily="34" charset="0"/>
                <a:cs typeface="Arial" panose="020B0604020202020204" pitchFamily="34" charset="0"/>
              </a:rPr>
              <a:t>700 kWp</a:t>
            </a:r>
          </a:p>
        </p:txBody>
      </p:sp>
    </p:spTree>
    <p:extLst>
      <p:ext uri="{BB962C8B-B14F-4D97-AF65-F5344CB8AC3E}">
        <p14:creationId xmlns:p14="http://schemas.microsoft.com/office/powerpoint/2010/main" val="1891913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E6B14A-814F-90C0-592A-94A43CE87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28CC67-12D3-0F8D-E5B7-643B13B1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/>
          </a:bodyPr>
          <a:lstStyle/>
          <a:p>
            <a:r>
              <a:rPr lang="de-DE" sz="2800">
                <a:latin typeface="+mn-lt"/>
                <a:cs typeface="Arial" panose="020B0604020202020204" pitchFamily="34" charset="0"/>
              </a:rPr>
              <a:t>Visualisierung</a:t>
            </a:r>
            <a:br>
              <a:rPr lang="de-DE" sz="2800">
                <a:latin typeface="Aptos Display"/>
              </a:rPr>
            </a:br>
            <a:endParaRPr lang="de-DE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7EE4C02-9007-080D-0DBD-4FF8DB2F7B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r>
              <a:rPr lang="de-DE" sz="1100" b="1">
                <a:solidFill>
                  <a:schemeClr val="tx1"/>
                </a:solidFill>
                <a:latin typeface="+mn-lt"/>
                <a:cs typeface="Arial"/>
              </a:rPr>
              <a:t>Ergebnisse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4EBA83-651E-EB00-D172-A8979C9F598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010B6F-5133-E4F1-230A-DA121E39F0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18</a:t>
            </a:fld>
            <a:endParaRPr lang="de-DE"/>
          </a:p>
        </p:txBody>
      </p:sp>
      <p:pic>
        <p:nvPicPr>
          <p:cNvPr id="7" name="Grafik 6" descr="Ein Bild, das Text, Diagramm, Screenshot, Plan enthält.&#10;&#10;KI-generierte Inhalte können fehlerhaft sein.">
            <a:extLst>
              <a:ext uri="{FF2B5EF4-FFF2-40B4-BE49-F238E27FC236}">
                <a16:creationId xmlns:a16="http://schemas.microsoft.com/office/drawing/2014/main" id="{AD82B2B6-2150-DE09-A3EC-1207B880B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15" y="1114335"/>
            <a:ext cx="6265380" cy="44609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B71DE51-F82A-9BF1-F0A9-080A925BD0E8}"/>
              </a:ext>
            </a:extLst>
          </p:cNvPr>
          <p:cNvSpPr txBox="1"/>
          <p:nvPr/>
        </p:nvSpPr>
        <p:spPr>
          <a:xfrm>
            <a:off x="1072945" y="1680460"/>
            <a:ext cx="24797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Calibri"/>
                <a:cs typeface="Calibri"/>
              </a:rPr>
              <a:t>Diagramme zu:</a:t>
            </a:r>
            <a:br>
              <a:rPr lang="de-DE">
                <a:ea typeface="Calibri"/>
                <a:cs typeface="Calibri"/>
              </a:rPr>
            </a:br>
            <a:r>
              <a:rPr lang="de-DE">
                <a:ea typeface="Calibri"/>
                <a:cs typeface="Calibri"/>
              </a:rPr>
              <a:t>Gesamtkosten Jahresdauerlinien: PV-Erzeugung, Netzbezug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7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E6D747-AF0F-3EC1-63E5-2DD3AF9D5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31070-F3B5-8AB5-4293-4CB79784E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/>
          </a:bodyPr>
          <a:lstStyle/>
          <a:p>
            <a:r>
              <a:rPr lang="de-DE" sz="2800">
                <a:latin typeface="+mn-lt"/>
                <a:cs typeface="Arial" panose="020B0604020202020204" pitchFamily="34" charset="0"/>
              </a:rPr>
              <a:t>Visualisierung</a:t>
            </a:r>
            <a:br>
              <a:rPr lang="de-DE" sz="2800">
                <a:latin typeface="Aptos Display"/>
              </a:rPr>
            </a:br>
            <a:endParaRPr lang="de-DE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72B2F9E-F1DB-23E4-26CB-5375D2945DF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r>
              <a:rPr lang="de-DE" sz="1100" b="1">
                <a:solidFill>
                  <a:schemeClr val="tx1"/>
                </a:solidFill>
                <a:latin typeface="+mn-lt"/>
                <a:cs typeface="Arial"/>
              </a:rPr>
              <a:t>Ergebnisse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3B8CF8-1EA9-643C-6DFE-596C3D059E1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F13F64-5BC9-5E64-D751-D7C6CA6E29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19</a:t>
            </a:fld>
            <a:endParaRPr lang="de-DE"/>
          </a:p>
        </p:txBody>
      </p:sp>
      <p:pic>
        <p:nvPicPr>
          <p:cNvPr id="3" name="Grafik 2" descr="Ein Bild, das Text, Screenshot, Schrift, Algebra enthält.&#10;&#10;KI-generierte Inhalte können fehlerhaft sein.">
            <a:extLst>
              <a:ext uri="{FF2B5EF4-FFF2-40B4-BE49-F238E27FC236}">
                <a16:creationId xmlns:a16="http://schemas.microsoft.com/office/drawing/2014/main" id="{2A56772F-7778-A54C-BEA5-7F239129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1" y="1420813"/>
            <a:ext cx="9746163" cy="4062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36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0E9E3-63E0-6528-D9DB-374617AE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D4984D-0465-E5A8-E727-C9691B6C43A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11F550-A2F5-26D4-24D9-A71DCD4A39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54ACDD6F-9A9F-4A55-8E3E-E9FD5AA89C60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D92998-FD77-8DED-A887-DCDED804BC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EAF0606B-FB8B-6774-E0DA-E54C6BD5CC4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785965560"/>
              </p:ext>
            </p:extLst>
          </p:nvPr>
        </p:nvGraphicFramePr>
        <p:xfrm>
          <a:off x="1204913" y="1547813"/>
          <a:ext cx="10799762" cy="431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Ein Bild, das Fahrzeug, Landfahrzeug, Rad, Transport enthält.&#10;&#10;KI-generierte Inhalte können fehlerhaft sein.">
            <a:extLst>
              <a:ext uri="{FF2B5EF4-FFF2-40B4-BE49-F238E27FC236}">
                <a16:creationId xmlns:a16="http://schemas.microsoft.com/office/drawing/2014/main" id="{2D8074EB-A309-6106-297E-37B77AE7F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8670" y="150124"/>
            <a:ext cx="2926005" cy="18602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B0D1C95-0029-925E-086B-2C9A72DE8E38}"/>
              </a:ext>
            </a:extLst>
          </p:cNvPr>
          <p:cNvSpPr txBox="1"/>
          <p:nvPr/>
        </p:nvSpPr>
        <p:spPr>
          <a:xfrm>
            <a:off x="9838690" y="6011546"/>
            <a:ext cx="825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[A2]</a:t>
            </a:r>
          </a:p>
          <a:p>
            <a:endParaRPr lang="de-DE" sz="1400"/>
          </a:p>
          <a:p>
            <a:endParaRPr lang="de-DE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0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9FBFE5-23A9-05FC-7A3F-9FD5E497D6F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4618000"/>
            <a:ext cx="3456000" cy="1224000"/>
          </a:xfrm>
        </p:spPr>
        <p:txBody>
          <a:bodyPr/>
          <a:lstStyle/>
          <a:p>
            <a:pPr algn="ctr"/>
            <a:r>
              <a:rPr lang="en-US"/>
              <a:t>0,35 MWp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D6BAA3-C578-3364-7CFC-152E2D853CB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893213" y="4618000"/>
            <a:ext cx="3456000" cy="1224000"/>
          </a:xfrm>
        </p:spPr>
        <p:txBody>
          <a:bodyPr/>
          <a:lstStyle/>
          <a:p>
            <a:pPr algn="ctr"/>
            <a:r>
              <a:rPr lang="en-US"/>
              <a:t>0,7 MWp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425838-D40C-18E5-70FE-B4619A82EE2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64241" y="4618000"/>
            <a:ext cx="3456000" cy="1224000"/>
          </a:xfrm>
        </p:spPr>
        <p:txBody>
          <a:bodyPr/>
          <a:lstStyle/>
          <a:p>
            <a:pPr algn="ctr"/>
            <a:r>
              <a:rPr lang="en-US"/>
              <a:t>1,05 MWp</a:t>
            </a:r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6DA9F53-0BF8-C2AA-0DDB-9AF2F497B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/>
              <a:t>Vergleich der PV Produktion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ED193EF-8024-7738-D623-B713D56976A5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de-DE" sz="1100" b="1">
                <a:solidFill>
                  <a:schemeClr val="tx1"/>
                </a:solidFill>
                <a:cs typeface="Arial"/>
              </a:rPr>
              <a:t>Ergebnisse</a:t>
            </a:r>
            <a:endParaRPr lang="de-DE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E48E937D-0341-F521-385D-D0D3DE16635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83DF448C-1F9A-48B7-8D4D-0CA59A6BC7D4}" type="datetime1">
              <a:rPr lang="de-DE" smtClean="0"/>
              <a:t>17.02.26</a:t>
            </a:fld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510C4B0-218E-3425-1B3E-0CD085ADA92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53DECBAF-54BF-43CB-A029-D1DF8A041DDD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3FFB76D9-C2F7-D320-E8BC-33D6D27620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740" r="18740"/>
          <a:stretch>
            <a:fillRect/>
          </a:stretch>
        </p:blipFill>
        <p:spPr>
          <a:xfrm>
            <a:off x="1206020" y="1520825"/>
            <a:ext cx="3539388" cy="281367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4A2CAB18-B386-2458-E2AA-28C039C23702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18740" r="18740"/>
          <a:stretch>
            <a:fillRect/>
          </a:stretch>
        </p:blipFill>
        <p:spPr>
          <a:xfrm>
            <a:off x="4894142" y="1520825"/>
            <a:ext cx="3538457" cy="281293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E12A0447-5ABE-202D-63FE-1CBBD20CA807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/>
          <a:srcRect l="18740" r="18740"/>
          <a:stretch>
            <a:fillRect/>
          </a:stretch>
        </p:blipFill>
        <p:spPr>
          <a:xfrm>
            <a:off x="8557078" y="1520825"/>
            <a:ext cx="3538457" cy="28129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258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77523-18AC-5A75-6330-092BC0628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89C9831-15E3-CE5F-172C-90FF6A58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US" sz="2800"/>
              <a:t>PV </a:t>
            </a:r>
            <a:r>
              <a:rPr lang="en-US" sz="2800" err="1"/>
              <a:t>mit</a:t>
            </a:r>
            <a:r>
              <a:rPr lang="en-US" sz="2800"/>
              <a:t> 0,35 MWp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EE8D2E2-1BDC-D92B-4E7B-1006E3888C1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r>
              <a:rPr lang="de-DE" sz="1100" b="1">
                <a:solidFill>
                  <a:schemeClr val="tx1"/>
                </a:solidFill>
                <a:cs typeface="Arial"/>
              </a:rPr>
              <a:t>Ergebnisse</a:t>
            </a:r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F17A3E-37FF-9C22-67DA-1EF25EE7EE6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E281FCA-ACB1-4DBB-8CD1-95E84BF75830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A3EB23F-E1C2-D820-52DA-04FA69073C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56339FEA-45E0-4CEE-87DD-55B9FB706592}" type="slidenum">
              <a:rPr lang="de-DE" smtClean="0"/>
              <a:pPr>
                <a:spcAft>
                  <a:spcPts val="600"/>
                </a:spcAft>
                <a:defRPr/>
              </a:pPr>
              <a:t>21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B6BF3B-6A94-8208-29BF-3F8DC207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3" y="1420813"/>
            <a:ext cx="8893634" cy="44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B8A4E43-0482-F23C-87CF-1CCCC63F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US" sz="2800"/>
              <a:t>PV </a:t>
            </a:r>
            <a:r>
              <a:rPr lang="en-US" sz="2800" err="1"/>
              <a:t>mit</a:t>
            </a:r>
            <a:r>
              <a:rPr lang="en-US" sz="2800"/>
              <a:t> 0,7 MWp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767B678-4169-3A26-651B-3138E53ED81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r>
              <a:rPr lang="de-DE" sz="1100" b="1">
                <a:solidFill>
                  <a:schemeClr val="tx1"/>
                </a:solidFill>
                <a:cs typeface="Arial"/>
              </a:rPr>
              <a:t>Ergebnisse</a:t>
            </a:r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C0F087-B15D-4663-6B0D-24CFB42131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E281FCA-ACB1-4DBB-8CD1-95E84BF75830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BD64F01-415F-AC50-D1EA-F99B236116F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56339FEA-45E0-4CEE-87DD-55B9FB706592}" type="slidenum">
              <a:rPr lang="de-DE" smtClean="0"/>
              <a:pPr>
                <a:spcAft>
                  <a:spcPts val="600"/>
                </a:spcAft>
                <a:defRPr/>
              </a:pPr>
              <a:t>22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5FE367-0BCA-2971-1746-DCD5ED40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2" y="1238101"/>
            <a:ext cx="9261176" cy="46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2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A5208-B577-FCAE-7297-1EC785A52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B982B59-AEC6-7596-49B2-913AF7BD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/>
          <a:lstStyle/>
          <a:p>
            <a:r>
              <a:rPr lang="en-US" sz="2800"/>
              <a:t>PV </a:t>
            </a:r>
            <a:r>
              <a:rPr lang="en-US" sz="2800" err="1"/>
              <a:t>mit</a:t>
            </a:r>
            <a:r>
              <a:rPr lang="en-US" sz="2800"/>
              <a:t> 1,4 MWp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932CDC-7FC5-F3CD-1F7D-EE49306D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96" y="1176840"/>
            <a:ext cx="9377207" cy="4665160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864828-984D-3218-44E2-0C5C8B166FB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r>
              <a:rPr lang="de-DE" sz="1100" b="1">
                <a:solidFill>
                  <a:schemeClr val="tx1"/>
                </a:solidFill>
                <a:cs typeface="Arial"/>
              </a:rPr>
              <a:t>Ergebnisse</a:t>
            </a:r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17705FB-CF67-9266-581F-C9225DD317F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E281FCA-ACB1-4DBB-8CD1-95E84BF75830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3FB8A6-F598-E0A3-1826-4FC59BB092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56339FEA-45E0-4CEE-87DD-55B9FB706592}" type="slidenum">
              <a:rPr lang="de-DE" smtClean="0"/>
              <a:pPr>
                <a:spcAft>
                  <a:spcPts val="600"/>
                </a:spcAft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8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C459524-09C3-D3A6-31AC-F06519DF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281FCA-ACB1-4DBB-8CD1-95E84BF75830}" type="datetime1">
              <a:rPr lang="de-DE" smtClean="0"/>
              <a:t>17.02.26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11FCAB-0397-7720-F198-E5DBB37C3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56339FEA-45E0-4CEE-87DD-55B9FB706592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BCF8C2-DAF4-4CDF-0BEB-BD2E63E0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5" y="1148086"/>
            <a:ext cx="11238410" cy="456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23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D3C31CA-A80B-86BB-FA4E-5088AD4C0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281FCA-ACB1-4DBB-8CD1-95E84BF75830}" type="datetime1">
              <a:rPr lang="de-DE" smtClean="0"/>
              <a:t>17.02.26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9D769E-333D-AE85-EC94-2C51DE4EBC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56339FEA-45E0-4CEE-87DD-55B9FB706592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C262AF-8974-694A-62B0-A97BF550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64" y="1249877"/>
            <a:ext cx="10736871" cy="43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3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0EC34-845C-61FF-6E04-78513A3D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ea typeface="+mn-lt"/>
                <a:cs typeface="+mn-lt"/>
              </a:rPr>
              <a:t>CO₂ - </a:t>
            </a:r>
            <a:r>
              <a:rPr lang="de-DE" sz="2800"/>
              <a:t>Einsparung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F80FD5-148F-C9F9-86BE-F2A38CF436F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sz="1100" b="1">
                <a:solidFill>
                  <a:schemeClr val="tx1"/>
                </a:solidFill>
                <a:cs typeface="Arial"/>
              </a:rPr>
              <a:t>Ergebnisse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4A679-5ABC-39E2-AD10-ADAE0FEE28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682F9E65-DFB9-4E98-9627-9F29590DA1B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B27022-E44F-8279-E3B1-A933238C04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pic>
        <p:nvPicPr>
          <p:cNvPr id="4098" name="Picture 2" descr="Symbol für die CO2-Reduktion Vektor-Illustrationsdesign | Premium Vektor">
            <a:extLst>
              <a:ext uri="{FF2B5EF4-FFF2-40B4-BE49-F238E27FC236}">
                <a16:creationId xmlns:a16="http://schemas.microsoft.com/office/drawing/2014/main" id="{0F74E12B-1DEA-D60E-6F76-381DC966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27" y="908119"/>
            <a:ext cx="3524962" cy="234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DD9A6CB-9A76-6DB0-86AA-9B3EF73B1336}"/>
              </a:ext>
            </a:extLst>
          </p:cNvPr>
          <p:cNvSpPr txBox="1"/>
          <p:nvPr/>
        </p:nvSpPr>
        <p:spPr>
          <a:xfrm>
            <a:off x="1204913" y="2286134"/>
            <a:ext cx="2445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+mn-lt"/>
              </a:rPr>
              <a:t>177.39 Tonnen/Jahr</a:t>
            </a:r>
            <a:endParaRPr lang="de-DE" sz="200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702122F-E73A-DB00-2A18-12FCE0B1BC5A}"/>
              </a:ext>
            </a:extLst>
          </p:cNvPr>
          <p:cNvSpPr txBox="1"/>
          <p:nvPr/>
        </p:nvSpPr>
        <p:spPr>
          <a:xfrm>
            <a:off x="1204913" y="3256217"/>
            <a:ext cx="610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>
                <a:effectLst/>
                <a:latin typeface="+mn-lt"/>
              </a:rPr>
              <a:t>343.08 Tonnen/Jahr</a:t>
            </a:r>
            <a:endParaRPr lang="de-DE">
              <a:latin typeface="+mn-l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F0224C-080F-7F6B-46F9-AC862A08AD28}"/>
              </a:ext>
            </a:extLst>
          </p:cNvPr>
          <p:cNvSpPr txBox="1"/>
          <p:nvPr/>
        </p:nvSpPr>
        <p:spPr>
          <a:xfrm>
            <a:off x="1204913" y="1886024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Einsparung nur durch Wärmepumpe: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0632977-66CD-3399-7FA4-E0A38E75B1A7}"/>
              </a:ext>
            </a:extLst>
          </p:cNvPr>
          <p:cNvSpPr txBox="1"/>
          <p:nvPr/>
        </p:nvSpPr>
        <p:spPr>
          <a:xfrm>
            <a:off x="1204913" y="2856107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Einsparung durch Wärmepumpe + Pv</a:t>
            </a: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C9BF2D-1BC7-0D37-DDE7-40C0763A816A}"/>
              </a:ext>
            </a:extLst>
          </p:cNvPr>
          <p:cNvSpPr txBox="1"/>
          <p:nvPr/>
        </p:nvSpPr>
        <p:spPr>
          <a:xfrm>
            <a:off x="1204913" y="4291401"/>
            <a:ext cx="610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448.20 Tonnen/Jahr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52D8313-D0F9-49A8-0970-CAAA2E95DC41}"/>
              </a:ext>
            </a:extLst>
          </p:cNvPr>
          <p:cNvSpPr txBox="1"/>
          <p:nvPr/>
        </p:nvSpPr>
        <p:spPr>
          <a:xfrm>
            <a:off x="1204913" y="3795412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/>
              <a:t>Einsparung durch Wärmepumpe + Pv mit doppelter </a:t>
            </a:r>
            <a:r>
              <a:rPr lang="de-DE" sz="2000" err="1"/>
              <a:t>leistung</a:t>
            </a: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701B5-43CA-142C-6A4A-0EA8C818C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E1E62-CD5B-AFC8-A940-EBEBB881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 fontScale="90000"/>
          </a:bodyPr>
          <a:lstStyle/>
          <a:p>
            <a:r>
              <a:rPr lang="de-DE" sz="3100">
                <a:latin typeface="+mn-lt"/>
                <a:cs typeface="Arial"/>
              </a:rPr>
              <a:t>Validierung</a:t>
            </a:r>
            <a:br>
              <a:rPr lang="de-DE" sz="2800">
                <a:latin typeface="Aptos Display"/>
              </a:rPr>
            </a:br>
            <a:br>
              <a:rPr lang="de-DE" sz="2800">
                <a:latin typeface="Aptos Display"/>
              </a:rPr>
            </a:br>
            <a:endParaRPr lang="de-DE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E894F33-68E1-D3B1-50C7-1F4DE8B933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r>
              <a:rPr lang="de-DE" sz="1100" b="1">
                <a:solidFill>
                  <a:schemeClr val="tx1"/>
                </a:solidFill>
                <a:latin typeface="+mn-lt"/>
                <a:cs typeface="Arial"/>
              </a:rPr>
              <a:t>Ergebnisse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528BBB-DEDD-672D-5382-E701ED76CE2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B47273-CDCC-1981-01CF-F4BF1822F2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27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A97305-68AF-822F-D772-0776A5210A4C}"/>
              </a:ext>
            </a:extLst>
          </p:cNvPr>
          <p:cNvSpPr txBox="1"/>
          <p:nvPr/>
        </p:nvSpPr>
        <p:spPr>
          <a:xfrm>
            <a:off x="1204913" y="1241611"/>
            <a:ext cx="107997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/>
              <a:t>Sensitivitätsanalyse:</a:t>
            </a:r>
          </a:p>
          <a:p>
            <a:endParaRPr lang="de-DE" sz="2000" b="1"/>
          </a:p>
          <a:p>
            <a:r>
              <a:rPr lang="de-DE" sz="2000" b="1"/>
              <a:t>Ergebnisse</a:t>
            </a:r>
            <a:endParaRPr lang="de-DE" sz="2000"/>
          </a:p>
          <a:p>
            <a:r>
              <a:rPr lang="de-DE" sz="2000"/>
              <a:t>✓ Höhere PV-Leistung → niedrigere CO₂-Emissionen</a:t>
            </a:r>
          </a:p>
          <a:p>
            <a:r>
              <a:rPr lang="de-DE" sz="2000"/>
              <a:t>✓ Sinkende </a:t>
            </a:r>
            <a:r>
              <a:rPr lang="de-DE" sz="2000" err="1"/>
              <a:t>Grid</a:t>
            </a:r>
            <a:r>
              <a:rPr lang="de-DE" sz="2000"/>
              <a:t>-Bezugskosten bei PV-Ausbau</a:t>
            </a:r>
          </a:p>
          <a:p>
            <a:r>
              <a:rPr lang="de-DE" sz="2000"/>
              <a:t>✓ Steigende Investitionskosten proportional zur PV-Kapazität</a:t>
            </a:r>
          </a:p>
          <a:p>
            <a:r>
              <a:rPr lang="de-DE" sz="2000"/>
              <a:t>✓ Break-Even bei ca. 1,5–2× Basisleistung (abhängig von Lastprofil)</a:t>
            </a:r>
          </a:p>
          <a:p>
            <a:endParaRPr lang="de-DE" sz="2000"/>
          </a:p>
          <a:p>
            <a:endParaRPr lang="de-DE" sz="2000"/>
          </a:p>
          <a:p>
            <a:r>
              <a:rPr lang="de-DE" sz="2000" b="1"/>
              <a:t>Validierung erfolgt durch</a:t>
            </a:r>
            <a:r>
              <a:rPr lang="de-DE" sz="2000"/>
              <a:t>: Vergleich mit veröffentlichten Studien und Plausibilität der Kostenentwicklung</a:t>
            </a:r>
          </a:p>
          <a:p>
            <a:endParaRPr lang="de-DE" sz="2000"/>
          </a:p>
          <a:p>
            <a:r>
              <a:rPr lang="de-DE" sz="2000" err="1">
                <a:solidFill>
                  <a:schemeClr val="accent6">
                    <a:lumMod val="50000"/>
                  </a:schemeClr>
                </a:solidFill>
              </a:rPr>
              <a:t>Frauenhofer</a:t>
            </a:r>
            <a:r>
              <a:rPr lang="de-DE" sz="2000">
                <a:solidFill>
                  <a:schemeClr val="accent6">
                    <a:lumMod val="50000"/>
                  </a:schemeClr>
                </a:solidFill>
              </a:rPr>
              <a:t>: Studie Stromgestehungskosten Erneuerbare Energien</a:t>
            </a:r>
          </a:p>
          <a:p>
            <a:endParaRPr lang="de-DE" sz="2000"/>
          </a:p>
          <a:p>
            <a:endParaRPr lang="de-DE" sz="2000"/>
          </a:p>
          <a:p>
            <a:endParaRPr lang="de-DE" sz="20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02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A7ADBD-96D2-97FB-2476-70B328A8B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feld 48">
            <a:extLst>
              <a:ext uri="{FF2B5EF4-FFF2-40B4-BE49-F238E27FC236}">
                <a16:creationId xmlns:a16="http://schemas.microsoft.com/office/drawing/2014/main" id="{389FD0FB-41DD-31B8-8FAE-BDE6382062AF}"/>
              </a:ext>
            </a:extLst>
          </p:cNvPr>
          <p:cNvSpPr txBox="1"/>
          <p:nvPr/>
        </p:nvSpPr>
        <p:spPr>
          <a:xfrm>
            <a:off x="2412455" y="443381"/>
            <a:ext cx="8255547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latin typeface="Aptos Display" panose="020B0004020202020204" pitchFamily="34" charset="0"/>
                <a:cs typeface="Arial"/>
              </a:rPr>
              <a:t>3. Ergebnisse - Interpretation</a:t>
            </a:r>
            <a:endParaRPr lang="de-DE" sz="3600">
              <a:latin typeface="Aptos Display" panose="020B00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6F1DF96-5868-C24D-4463-4CA84038CC14}"/>
              </a:ext>
            </a:extLst>
          </p:cNvPr>
          <p:cNvSpPr txBox="1"/>
          <p:nvPr/>
        </p:nvSpPr>
        <p:spPr>
          <a:xfrm>
            <a:off x="2458796" y="1274722"/>
            <a:ext cx="781828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pic>
        <p:nvPicPr>
          <p:cNvPr id="9" name="Grafik 8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64DD9022-8252-B03F-6A94-E5D3F75FF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86" y="1232290"/>
            <a:ext cx="8218601" cy="408949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01496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0FA18D-AABC-39A2-2A93-04C27A1F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feld 48">
            <a:extLst>
              <a:ext uri="{FF2B5EF4-FFF2-40B4-BE49-F238E27FC236}">
                <a16:creationId xmlns:a16="http://schemas.microsoft.com/office/drawing/2014/main" id="{BC8240C6-CBA9-80B9-69A1-F8172424067C}"/>
              </a:ext>
            </a:extLst>
          </p:cNvPr>
          <p:cNvSpPr txBox="1"/>
          <p:nvPr/>
        </p:nvSpPr>
        <p:spPr>
          <a:xfrm>
            <a:off x="2412455" y="443381"/>
            <a:ext cx="8255547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latin typeface="Aptos Display" panose="020B0004020202020204" pitchFamily="34" charset="0"/>
                <a:cs typeface="Arial"/>
              </a:rPr>
              <a:t>3. Ergebnisse - Interpretation</a:t>
            </a:r>
            <a:endParaRPr lang="de-DE" sz="3600">
              <a:latin typeface="Aptos Display" panose="020B0004020202020204" pitchFamily="34" charset="0"/>
            </a:endParaRPr>
          </a:p>
        </p:txBody>
      </p:sp>
      <p:pic>
        <p:nvPicPr>
          <p:cNvPr id="10" name="Grafik 9" descr="Ein Bild, das Text, Screenshot, Schrift, Algebra enthält.&#10;&#10;KI-generierte Inhalte können fehlerhaft sein.">
            <a:extLst>
              <a:ext uri="{FF2B5EF4-FFF2-40B4-BE49-F238E27FC236}">
                <a16:creationId xmlns:a16="http://schemas.microsoft.com/office/drawing/2014/main" id="{2EA8CEFD-9B9F-70CB-3614-C8E442F6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02" y="1383720"/>
            <a:ext cx="8209205" cy="37669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8802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FCA8B-AEBC-CB4A-2FA8-CBDE61785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24C57-5130-B8C9-5B0F-668DEC97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42DD6F-5B9D-43F7-9C64-947E4C039B5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1971E5-974C-1BD0-9C3A-2E1A613BF0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54ACDD6F-9A9F-4A55-8E3E-E9FD5AA89C60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C97122-1315-11D3-BC96-E14F53BF4C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47E387-3108-6D08-DAC0-4B4D89F88D4C}"/>
              </a:ext>
            </a:extLst>
          </p:cNvPr>
          <p:cNvSpPr txBox="1"/>
          <p:nvPr/>
        </p:nvSpPr>
        <p:spPr>
          <a:xfrm>
            <a:off x="9838690" y="6011546"/>
            <a:ext cx="825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[A3]</a:t>
            </a:r>
          </a:p>
          <a:p>
            <a:endParaRPr lang="de-DE" sz="1400"/>
          </a:p>
          <a:p>
            <a:endParaRPr lang="de-DE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6A59DBE-097F-72A0-D9FA-4302DAF7D2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de-DE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de-DE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sz="2000">
                <a:ea typeface="+mn-lt"/>
                <a:cs typeface="+mn-lt"/>
              </a:rPr>
              <a:t>Neuer DHL Express Standort in Köln-Marsdorf als Chance für ein zukunftsfähiges, nachhaltiges Energiesystem von Beginn an</a:t>
            </a:r>
            <a:endParaRPr lang="de-DE" sz="2000"/>
          </a:p>
          <a:p>
            <a:pPr marL="285750" indent="-285750">
              <a:buFont typeface="Arial"/>
              <a:buChar char="•"/>
            </a:pPr>
            <a:r>
              <a:rPr lang="de-DE" sz="2000">
                <a:ea typeface="+mn-lt"/>
                <a:cs typeface="+mn-lt"/>
              </a:rPr>
              <a:t>Hoher Energiebedarf (Wärme, Brauchwarmwasser, Strom) bei gleichzeitig großem Photovoltaik-Potenzial durch extensive Dachflächen sowie vollelektrisierte Flotte</a:t>
            </a:r>
            <a:endParaRPr lang="de-DE" sz="2000"/>
          </a:p>
          <a:p>
            <a:pPr marL="285750" indent="-285750">
              <a:buFont typeface="Arial"/>
              <a:buChar char="•"/>
            </a:pPr>
            <a:r>
              <a:rPr lang="de-DE" sz="2000">
                <a:ea typeface="+mn-lt"/>
                <a:cs typeface="+mn-lt"/>
              </a:rPr>
              <a:t>Effiziente Nutzung erneuerbarer Energien erfordert eine geeignete Dimensionierung von PV- und Speichersystemen</a:t>
            </a:r>
            <a:endParaRPr lang="de-DE" sz="2000"/>
          </a:p>
          <a:p>
            <a:pPr marL="285750" indent="-285750">
              <a:buFont typeface="Arial"/>
              <a:buChar char="•"/>
            </a:pPr>
            <a:r>
              <a:rPr lang="de-DE" sz="2000">
                <a:ea typeface="+mn-lt"/>
                <a:cs typeface="+mn-lt"/>
              </a:rPr>
              <a:t>Bestimmung optimaler Speichergrößen und Analyse der Auswirkungen auf Gesamtkosten und CO₂-Emissionen häufige Aufgabe von Ingenieuren</a:t>
            </a:r>
            <a:endParaRPr lang="de-DE" sz="2000"/>
          </a:p>
          <a:p>
            <a:endParaRPr lang="de-DE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F9A0A8B-2E52-F414-0824-FEB22057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63" y="-42326"/>
            <a:ext cx="3740812" cy="210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0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8E7B3-3CA8-6AD7-2D2C-8915404E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75" y="3276600"/>
            <a:ext cx="10800000" cy="1356360"/>
          </a:xfrm>
        </p:spPr>
        <p:txBody>
          <a:bodyPr wrap="square" anchor="t">
            <a:normAutofit/>
          </a:bodyPr>
          <a:lstStyle/>
          <a:p>
            <a:r>
              <a:rPr lang="de-DE"/>
              <a:t>Diskussion</a:t>
            </a:r>
          </a:p>
        </p:txBody>
      </p:sp>
      <p:pic>
        <p:nvPicPr>
          <p:cNvPr id="4" name="Bildplatzhalter 3" descr="Ein Bild, das Kleidung, Person, Im Haus, Menschliches Gesicht enthält.&#10;&#10;KI-generierte Inhalte können fehlerhaft sein.">
            <a:extLst>
              <a:ext uri="{FF2B5EF4-FFF2-40B4-BE49-F238E27FC236}">
                <a16:creationId xmlns:a16="http://schemas.microsoft.com/office/drawing/2014/main" id="{26063054-2ED3-BA68-1F76-5808ACBC30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061" b="29061"/>
          <a:stretch>
            <a:fillRect/>
          </a:stretch>
        </p:blipFill>
        <p:spPr>
          <a:xfrm>
            <a:off x="1206500" y="71438"/>
            <a:ext cx="10985500" cy="3067050"/>
          </a:xfr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416569A-E1C2-C4BA-0390-5593F4C5C5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6000" y="4772804"/>
            <a:ext cx="10800000" cy="10315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8DF480-20EF-5449-ABE1-05AEE26C528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6CBC10A-8A25-415D-8254-1946AAFD85D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C8A899-987C-3A72-AF7D-0C37C4F59B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538D2255-8A42-41C6-B7FD-A8F81B1858ED}" type="slidenum">
              <a:rPr lang="de-DE" smtClean="0"/>
              <a:pPr>
                <a:spcAft>
                  <a:spcPts val="600"/>
                </a:spcAft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06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AEB9AB-AF5D-2FDD-F098-FED202727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F75C1-C5E8-5D10-CE65-E18A1643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 fontScale="90000"/>
          </a:bodyPr>
          <a:lstStyle/>
          <a:p>
            <a:r>
              <a:rPr lang="de-DE" sz="3100">
                <a:latin typeface="+mn-lt"/>
                <a:cs typeface="Arial"/>
              </a:rPr>
              <a:t>Diskussion</a:t>
            </a:r>
            <a:br>
              <a:rPr lang="de-DE" sz="2800">
                <a:latin typeface="Aptos Display"/>
              </a:rPr>
            </a:br>
            <a:br>
              <a:rPr lang="de-DE" sz="2800">
                <a:latin typeface="Aptos Display"/>
              </a:rPr>
            </a:br>
            <a:endParaRPr lang="de-DE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58C4159-CDB3-6F30-E52F-EF9A24ADF9E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r>
              <a:rPr lang="de-DE" sz="1100" b="1">
                <a:solidFill>
                  <a:schemeClr val="tx1"/>
                </a:solidFill>
                <a:latin typeface="+mn-lt"/>
                <a:cs typeface="Arial"/>
              </a:rPr>
              <a:t>Ergebnisse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470FFF-84DA-40A8-48CC-72D52F0AB21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757DFB-0048-2C2C-E3DF-AFFE18A157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31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58C71FD-68AD-2053-E0D9-96EF996C7E2E}"/>
              </a:ext>
            </a:extLst>
          </p:cNvPr>
          <p:cNvSpPr txBox="1"/>
          <p:nvPr/>
        </p:nvSpPr>
        <p:spPr>
          <a:xfrm>
            <a:off x="1204913" y="1241611"/>
            <a:ext cx="107997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/>
                <a:cs typeface="Arial"/>
              </a:rPr>
              <a:t>Interpretation der Ergebnisse 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Limitationen</a:t>
            </a:r>
            <a:endParaRPr lang="de-DE">
              <a:ea typeface="Calibri"/>
              <a:cs typeface="Calibri"/>
            </a:endParaRP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de-DE">
                <a:ea typeface="Calibri"/>
                <a:cs typeface="Calibri"/>
              </a:rPr>
              <a:t>Stromspeicher bei hohem Strombedarf irrelevant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de-DE">
                <a:ea typeface="Calibri"/>
                <a:cs typeface="Calibri"/>
              </a:rPr>
              <a:t>Keine variablen Strompreise hinzugezogen die Relevanz des Speichers erhöhen könnten</a:t>
            </a:r>
            <a:endParaRPr lang="de-DE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de-DE">
                <a:ea typeface="Calibri"/>
                <a:cs typeface="Calibri"/>
              </a:rPr>
              <a:t>PV-Überschuss kann nicht zurückgespeist werden, sofern da ist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ea typeface="Calibri"/>
                <a:cs typeface="Calibri"/>
              </a:rPr>
              <a:t>Lastprofile müssen über Unternehmensinterne Messungen validiert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ea typeface="Calibri"/>
                <a:cs typeface="Calibri"/>
              </a:rPr>
              <a:t>Automatisierte Sensitivitätsanalysen ergeben valide Optimierungspotenziale </a:t>
            </a:r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endParaRPr lang="de-DE" sz="2000"/>
          </a:p>
          <a:p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84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C6D74-C8F0-EAF9-7E2A-854BEC42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/>
              <a:t>Interpretation der 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AEC464-7511-489A-F530-C78501D0EFE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sz="1100" b="1">
                <a:solidFill>
                  <a:schemeClr val="tx1"/>
                </a:solidFill>
                <a:cs typeface="Arial"/>
              </a:rPr>
              <a:t>Diskussion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7ABCD6-EEC4-F384-9C91-5B848DF69E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682F9E65-DFB9-4E98-9627-9F29590DA1B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4E50E5-BDD5-90C9-CB11-2750A37349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pic>
        <p:nvPicPr>
          <p:cNvPr id="10" name="Grafik 9" descr="Voller Akku Silhouette">
            <a:extLst>
              <a:ext uri="{FF2B5EF4-FFF2-40B4-BE49-F238E27FC236}">
                <a16:creationId xmlns:a16="http://schemas.microsoft.com/office/drawing/2014/main" id="{A47BD307-11A8-EF84-34ED-8C06040A3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913" y="1590676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FE1D160-358F-C8EE-C4E3-324E93FF83EC}"/>
              </a:ext>
            </a:extLst>
          </p:cNvPr>
          <p:cNvSpPr txBox="1"/>
          <p:nvPr/>
        </p:nvSpPr>
        <p:spPr>
          <a:xfrm>
            <a:off x="2501900" y="1693933"/>
            <a:ext cx="5085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Elektrischer Speicher</a:t>
            </a:r>
            <a:r>
              <a:rPr lang="de-DE" sz="2000"/>
              <a:t> ist nicht notwendig bei geplanter Pv Anlage. </a:t>
            </a: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3FBF37-7F08-1CA6-83ED-45A3B17FBEC9}"/>
              </a:ext>
            </a:extLst>
          </p:cNvPr>
          <p:cNvSpPr txBox="1"/>
          <p:nvPr/>
        </p:nvSpPr>
        <p:spPr>
          <a:xfrm>
            <a:off x="7970373" y="1847821"/>
            <a:ext cx="3196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Pv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erzeugung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&lt; verbrauch</a:t>
            </a:r>
          </a:p>
        </p:txBody>
      </p:sp>
      <p:cxnSp>
        <p:nvCxnSpPr>
          <p:cNvPr id="14" name="Gewinkelte Verbindung 13">
            <a:extLst>
              <a:ext uri="{FF2B5EF4-FFF2-40B4-BE49-F238E27FC236}">
                <a16:creationId xmlns:a16="http://schemas.microsoft.com/office/drawing/2014/main" id="{EB1F54B1-A5A1-5928-C507-3DEFBCDF0AFC}"/>
              </a:ext>
            </a:extLst>
          </p:cNvPr>
          <p:cNvCxnSpPr>
            <a:cxnSpLocks/>
          </p:cNvCxnSpPr>
          <p:nvPr/>
        </p:nvCxnSpPr>
        <p:spPr>
          <a:xfrm>
            <a:off x="1662113" y="2401819"/>
            <a:ext cx="736703" cy="686141"/>
          </a:xfrm>
          <a:prstGeom prst="bentConnector3">
            <a:avLst>
              <a:gd name="adj1" fmla="val 1641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2F8FC91-E755-E184-0B87-75BC9A527CD8}"/>
              </a:ext>
            </a:extLst>
          </p:cNvPr>
          <p:cNvSpPr txBox="1"/>
          <p:nvPr/>
        </p:nvSpPr>
        <p:spPr>
          <a:xfrm>
            <a:off x="2766951" y="2887905"/>
            <a:ext cx="7906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Speicher macht sinn bei größere Pv </a:t>
            </a:r>
            <a:r>
              <a:rPr lang="de-DE" sz="2000"/>
              <a:t>A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nlage oder geringeren Lasten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16CAB14-3063-EEBD-57CB-1D5DA5F7FF3B}"/>
              </a:ext>
            </a:extLst>
          </p:cNvPr>
          <p:cNvSpPr txBox="1"/>
          <p:nvPr/>
        </p:nvSpPr>
        <p:spPr>
          <a:xfrm>
            <a:off x="1069624" y="3868911"/>
            <a:ext cx="1005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lang="de-DE">
                <a:ea typeface="Calibri"/>
                <a:cs typeface="Calibri"/>
              </a:rPr>
              <a:t>Keine variablen Strompreise hinzugezogen die Relevanz des Speichers erhöhen könnten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de-DE">
                <a:cs typeface="Calibri"/>
              </a:rPr>
              <a:t>Last Profile sind nur annahmen und müssten durch das Unternehmen Validiert werden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569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6F394-60C1-B1D4-ACDE-25D4498F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Sinnhaftigkeit der 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F6FA03-DBAD-C5D8-03FE-09173405277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Diskussion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67D2D4-D3DA-2EA3-18D3-2D6D63AF62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682F9E65-DFB9-4E98-9627-9F29590DA1B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4C965-AF9D-C36C-5F28-EC83324DB8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F826B6D-BDE9-8FD8-9542-C4B07B37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5978"/>
          <a:stretch>
            <a:fillRect/>
          </a:stretch>
        </p:blipFill>
        <p:spPr>
          <a:xfrm>
            <a:off x="979532" y="1284450"/>
            <a:ext cx="5619205" cy="42891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11B1162-2587-694A-013C-D442576491AC}"/>
              </a:ext>
            </a:extLst>
          </p:cNvPr>
          <p:cNvSpPr txBox="1"/>
          <p:nvPr/>
        </p:nvSpPr>
        <p:spPr>
          <a:xfrm>
            <a:off x="7006443" y="2151727"/>
            <a:ext cx="4900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Amoritsation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von 2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jahren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scheint als unrealistisch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de-DE" sz="2000"/>
              <a:t>Berechnung der Ersparnisse der Wärmepumpe könnten eine Starken Einfluss darauf haben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Falsch gewählte Daten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de-DE" sz="2000"/>
              <a:t>Einheiten Fehler oder Übertragungsfehler</a:t>
            </a:r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84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00D3003-5592-8683-4F60-685F4132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accent2">
                    <a:lumMod val="75000"/>
                  </a:schemeClr>
                </a:solidFill>
              </a:rPr>
              <a:t>Kritische Reflexion - Prozess</a:t>
            </a: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2068667F-E0AB-7DAA-6DA0-225DAF9D37B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876691292"/>
              </p:ext>
            </p:extLst>
          </p:nvPr>
        </p:nvGraphicFramePr>
        <p:xfrm>
          <a:off x="1155195" y="1175320"/>
          <a:ext cx="9881610" cy="4507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040CB68-6271-8004-2AB1-24ED38EB917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F0BFF8-1456-52A8-F39B-9724E4C1AD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422955BD-54FA-4358-AB02-34607414E985}" type="datetime1">
              <a:rPr lang="de-DE" smtClean="0"/>
              <a:pPr>
                <a:defRPr/>
              </a:pPr>
              <a:t>17.02.26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16046-CB5A-CBFA-8810-EFE4ACA64F8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065F7AFB-E617-4306-8E77-B348F91DE560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64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6A03E-9634-7B0B-35F6-4E8D0D88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F7E3D0-093A-46F3-0960-5F1D40B4706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de-DE"/>
              <a:t>Erste Prognosen liefern Anhaltspunkte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de-DE"/>
              <a:t>Weitere Überarbeitung und Validierung der daten ist besonders wichtig für mehr Aussagekraft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de-DE"/>
              <a:t>Größere Pv Anlage = weniger CO2 verbrauch aber dafür längere Amortisationszeit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de-DE"/>
              <a:t>Kleinere Pv Anlage = mehr Co2 verbrauch dafür kürzere Amortisationszeit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de-DE"/>
              <a:t>je Größer die Pv Anlage desto höher die Autarkie und die Relevanz eines </a:t>
            </a:r>
            <a:r>
              <a:rPr lang="de-DE" err="1"/>
              <a:t>Elektrischenspeichers</a:t>
            </a:r>
            <a:endParaRPr lang="de-DE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de-DE"/>
              <a:t>Wärmepumpe ist sehr rentabel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9DA1B8-A630-E81E-987F-D43A3677DA2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/>
              <a:t>Diskussion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03AC1A-6CD2-AF45-5807-0D8F1D9E3D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682F9E65-DFB9-4E98-9627-9F29590DA1B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DCA1BB-2793-FCC8-C6CE-F29DC27D91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060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8F14FE-47DD-9AF8-7B2F-0A0E0956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feld 48">
            <a:extLst>
              <a:ext uri="{FF2B5EF4-FFF2-40B4-BE49-F238E27FC236}">
                <a16:creationId xmlns:a16="http://schemas.microsoft.com/office/drawing/2014/main" id="{71C3E4F5-28D7-0BA8-EE28-F4A5655745B0}"/>
              </a:ext>
            </a:extLst>
          </p:cNvPr>
          <p:cNvSpPr txBox="1"/>
          <p:nvPr/>
        </p:nvSpPr>
        <p:spPr>
          <a:xfrm>
            <a:off x="2412455" y="443381"/>
            <a:ext cx="825554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latin typeface="Aptos Display" panose="020B0004020202020204" pitchFamily="34" charset="0"/>
                <a:cs typeface="Arial"/>
              </a:rPr>
              <a:t>3. Ergebnisse (</a:t>
            </a:r>
            <a:r>
              <a:rPr lang="de-DE" sz="3600"/>
              <a:t>V12, S.13</a:t>
            </a:r>
            <a:r>
              <a:rPr lang="de-DE" sz="3600">
                <a:latin typeface="Aptos Display" panose="020B0004020202020204" pitchFamily="34" charset="0"/>
                <a:cs typeface="Arial"/>
              </a:rPr>
              <a:t>)</a:t>
            </a:r>
            <a:endParaRPr lang="de-DE" sz="3600">
              <a:latin typeface="Aptos Display" panose="020B0004020202020204" pitchFamily="34" charset="0"/>
            </a:endParaRPr>
          </a:p>
        </p:txBody>
      </p:sp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0B39E299-B185-E332-8230-54632490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348" y="1169895"/>
            <a:ext cx="7973760" cy="46986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90685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A673B2-3291-BEB9-9DF8-971F220A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281FCA-ACB1-4DBB-8CD1-95E84BF75830}" type="datetime1">
              <a:rPr lang="de-DE" smtClean="0"/>
              <a:t>17.02.26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FF01C8-5697-BE86-D787-3D7505491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56339FEA-45E0-4CEE-87DD-55B9FB706592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AF3DEC-889A-5D90-3819-EFAD50586C47}"/>
              </a:ext>
            </a:extLst>
          </p:cNvPr>
          <p:cNvSpPr txBox="1"/>
          <p:nvPr/>
        </p:nvSpPr>
        <p:spPr>
          <a:xfrm>
            <a:off x="2332130" y="2071878"/>
            <a:ext cx="75277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/>
              <a:t>Vielen Dank!</a:t>
            </a:r>
            <a:br>
              <a:rPr lang="de-DE" sz="4000" b="1"/>
            </a:br>
            <a:br>
              <a:rPr lang="de-DE" sz="4000" b="1"/>
            </a:br>
            <a:r>
              <a:rPr lang="de-DE" sz="4000" b="1"/>
              <a:t>Haben Sie noch Fragen?</a:t>
            </a:r>
            <a:endParaRPr lang="de-DE" sz="4000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853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F0352-2CE2-68D2-4E7C-954AEF94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D9978-2DBA-9E79-2717-DA40B7D3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Quellenverzeichnis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2DDA3-1B03-5E66-7F67-52A74B60E44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C801D0-75BF-B6E9-A3D3-81CF62AC86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54ACDD6F-9A9F-4A55-8E3E-E9FD5AA89C60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384ECA-1C38-C708-D620-0129A81EF3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B790B33-3835-92CF-B554-84361778F3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6500" y="1269000"/>
            <a:ext cx="10799762" cy="432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i="1">
                <a:latin typeface="+mn-lt"/>
                <a:ea typeface="Calibri"/>
                <a:cs typeface="Arial"/>
              </a:rPr>
              <a:t>[Q1]: </a:t>
            </a:r>
            <a:r>
              <a:rPr lang="de-DE" sz="1400" i="1">
                <a:latin typeface="+mn-lt"/>
                <a:ea typeface="Calibri"/>
                <a:cs typeface="Arial"/>
                <a:hlinkClick r:id="rId2"/>
              </a:rPr>
              <a:t>https://group.dhl.com/content/dam/deutschepostdhl/de/media-center/media-relations/documents/2019/fact-sheet-streetscooter-de.pdf</a:t>
            </a:r>
            <a:r>
              <a:rPr lang="de-DE" sz="1400" i="1">
                <a:latin typeface="+mn-lt"/>
                <a:ea typeface="Calibri"/>
                <a:cs typeface="Arial"/>
              </a:rPr>
              <a:t> </a:t>
            </a:r>
            <a:r>
              <a:rPr lang="de-DE" sz="1400" i="1">
                <a:cs typeface="Arial"/>
              </a:rPr>
              <a:t>[Zugriff am: 26.12.2025]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i="1">
                <a:latin typeface="+mn-lt"/>
                <a:cs typeface="Arial"/>
              </a:rPr>
              <a:t>[Q2]: </a:t>
            </a:r>
            <a:r>
              <a:rPr lang="de-DE" sz="1400" i="1">
                <a:latin typeface="+mn-lt"/>
                <a:ea typeface="Calibri"/>
                <a:cs typeface="Arial"/>
              </a:rPr>
              <a:t>DHL Express baut neuen Betriebsstandort in Köln</a:t>
            </a:r>
            <a:r>
              <a:rPr lang="de-DE" sz="1400">
                <a:latin typeface="+mn-lt"/>
                <a:ea typeface="+mn-lt"/>
                <a:cs typeface="+mn-lt"/>
              </a:rPr>
              <a:t>: </a:t>
            </a:r>
            <a:r>
              <a:rPr lang="de-DE" sz="1400" i="1">
                <a:latin typeface="+mn-lt"/>
                <a:ea typeface="+mn-lt"/>
                <a:cs typeface="Arial"/>
              </a:rPr>
              <a:t>Online verfügbar unter:</a:t>
            </a:r>
            <a:br>
              <a:rPr lang="de-DE" sz="1400" i="1">
                <a:latin typeface="+mn-lt"/>
                <a:ea typeface="+mn-lt"/>
                <a:cs typeface="Arial"/>
              </a:rPr>
            </a:br>
            <a:r>
              <a:rPr lang="de-DE" sz="1400">
                <a:latin typeface="+mn-lt"/>
                <a:ea typeface="+mn-lt"/>
                <a:cs typeface="Calibri"/>
                <a:hlinkClick r:id="rId3"/>
              </a:rPr>
              <a:t>https://</a:t>
            </a:r>
            <a:r>
              <a:rPr lang="de-DE" sz="1400">
                <a:latin typeface="+mn-lt"/>
                <a:ea typeface="+mn-lt"/>
                <a:cs typeface="+mn-lt"/>
                <a:hlinkClick r:id="rId3"/>
              </a:rPr>
              <a:t>group.dhl.com/de/presse/pressemitteilungen/2025/dhl-express-baut-neuen-betriebsstandort-in-koeln.html</a:t>
            </a:r>
            <a:endParaRPr lang="de-DE" sz="1400">
              <a:latin typeface="+mn-lt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>
                <a:latin typeface="+mn-lt"/>
                <a:ea typeface="+mn-lt"/>
                <a:cs typeface="+mn-lt"/>
              </a:rPr>
              <a:t>//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de-DE" sz="1400" b="1" i="1">
                <a:latin typeface="+mn-lt"/>
                <a:ea typeface="Calibri"/>
                <a:cs typeface="Arial"/>
              </a:rPr>
              <a:t>[Q3]: </a:t>
            </a:r>
            <a:r>
              <a:rPr lang="de-DE" sz="1400">
                <a:latin typeface="+mn-lt"/>
                <a:ea typeface="Calibri"/>
                <a:cs typeface="Arial"/>
              </a:rPr>
              <a:t>Aktuelle Fakten zur Photovoltaik in Deutschland:</a:t>
            </a:r>
            <a:r>
              <a:rPr lang="de-DE" sz="1400">
                <a:latin typeface="+mn-lt"/>
                <a:ea typeface="Calibri"/>
                <a:cs typeface="Calibri"/>
              </a:rPr>
              <a:t> </a:t>
            </a:r>
            <a:r>
              <a:rPr lang="de-DE" sz="1400" i="1">
                <a:latin typeface="+mn-lt"/>
                <a:ea typeface="Calibri"/>
                <a:cs typeface="Arial"/>
              </a:rPr>
              <a:t>Online verfügbar unter:</a:t>
            </a:r>
            <a:br>
              <a:rPr lang="de-DE" sz="1400" i="1">
                <a:latin typeface="+mn-lt"/>
                <a:ea typeface="Calibri"/>
                <a:cs typeface="Arial"/>
              </a:rPr>
            </a:br>
            <a:r>
              <a:rPr lang="de-DE" sz="1400">
                <a:latin typeface="+mn-lt"/>
                <a:ea typeface="+mn-lt"/>
                <a:cs typeface="+mn-lt"/>
                <a:hlinkClick r:id="rId4"/>
              </a:rPr>
              <a:t>https://www.ise.fraunhofer.de/de/veroeffentlichungen/studien/aktuelle-fakten-zur-photovoltaik-in-deutschland.html</a:t>
            </a:r>
            <a:r>
              <a:rPr lang="de-DE" sz="1400">
                <a:latin typeface="+mn-lt"/>
                <a:ea typeface="+mn-lt"/>
                <a:cs typeface="+mn-lt"/>
              </a:rPr>
              <a:t> </a:t>
            </a:r>
            <a:endParaRPr lang="de-DE" sz="1400">
              <a:latin typeface="+mn-lt"/>
              <a:ea typeface="Calibri"/>
              <a:cs typeface="Calibri"/>
            </a:endParaRP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de-DE" sz="1400" b="1" i="1">
                <a:solidFill>
                  <a:srgbClr val="000000"/>
                </a:solidFill>
                <a:latin typeface="+mn-lt"/>
                <a:ea typeface="Calibri"/>
                <a:cs typeface="Arial"/>
              </a:rPr>
              <a:t>[Q4]: </a:t>
            </a:r>
            <a:r>
              <a:rPr lang="de-DE" sz="14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Technische Daten </a:t>
            </a:r>
            <a:r>
              <a:rPr lang="de-DE" sz="1400" err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Vitocal</a:t>
            </a:r>
            <a:r>
              <a:rPr lang="de-DE" sz="1400">
                <a:solidFill>
                  <a:srgbClr val="000000"/>
                </a:solidFill>
                <a:latin typeface="+mn-lt"/>
                <a:ea typeface="+mn-lt"/>
                <a:cs typeface="+mn-lt"/>
              </a:rPr>
              <a:t> 250-A PRO: </a:t>
            </a:r>
            <a:r>
              <a:rPr lang="de-DE" sz="1400" i="1">
                <a:solidFill>
                  <a:srgbClr val="000000"/>
                </a:solidFill>
                <a:latin typeface="+mn-lt"/>
                <a:ea typeface="+mn-lt"/>
                <a:cs typeface="+mn-lt"/>
              </a:rPr>
              <a:t>Online verfügbar unter: </a:t>
            </a:r>
            <a:r>
              <a:rPr lang="de-DE" sz="1400">
                <a:solidFill>
                  <a:srgbClr val="000000"/>
                </a:solidFill>
                <a:latin typeface="+mn-lt"/>
                <a:ea typeface="+mn-lt"/>
                <a:cs typeface="+mn-lt"/>
                <a:hlinkClick r:id="rId5"/>
              </a:rPr>
              <a:t>https://www.viessmann.de/content/dam/public-brands/master/pdf/technology-brochures/de/pr-grosswaermepumpen.pdf/_jcr_content/renditions/original.media_file.download_attachment.file/pr-grosswaermepumpen.pdf</a:t>
            </a:r>
            <a:endParaRPr lang="de-DE" sz="1400" i="1">
              <a:solidFill>
                <a:srgbClr val="000000"/>
              </a:solidFill>
              <a:latin typeface="+mn-lt"/>
              <a:ea typeface="Calibri"/>
              <a:cs typeface="Calibri"/>
              <a:hlinkClick r:id="rId5"/>
            </a:endParaRPr>
          </a:p>
          <a:p>
            <a:pPr marL="342265" indent="-342265">
              <a:buFont typeface="Arial" panose="020B0604020202020204" pitchFamily="34" charset="0"/>
              <a:buChar char="•"/>
            </a:pPr>
            <a:endParaRPr lang="de-DE" sz="1400">
              <a:latin typeface="+mn-lt"/>
              <a:ea typeface="Calibri"/>
              <a:cs typeface="Calibri"/>
            </a:endParaRP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de-DE" sz="1400" b="1" i="1">
                <a:latin typeface="+mn-lt"/>
                <a:cs typeface="Arial"/>
              </a:rPr>
              <a:t>Investitionskosten: PV, Pumpe, </a:t>
            </a:r>
            <a:r>
              <a:rPr lang="de-DE" sz="1400" b="1" i="1" err="1">
                <a:latin typeface="+mn-lt"/>
                <a:cs typeface="Arial"/>
              </a:rPr>
              <a:t>speicher</a:t>
            </a:r>
            <a:r>
              <a:rPr lang="de-DE" sz="1400" b="1" i="1">
                <a:latin typeface="+mn-lt"/>
                <a:cs typeface="Arial"/>
              </a:rPr>
              <a:t> etc.</a:t>
            </a:r>
          </a:p>
          <a:p>
            <a:pPr marL="342265" indent="-342265">
              <a:buFont typeface="Arial" panose="020B0604020202020204" pitchFamily="34" charset="0"/>
              <a:buChar char="•"/>
            </a:pPr>
            <a:r>
              <a:rPr lang="de-DE" sz="1400" b="1" i="1">
                <a:latin typeface="+mn-lt"/>
                <a:cs typeface="Arial"/>
              </a:rPr>
              <a:t>CO2 verbrauch pro Strom</a:t>
            </a:r>
          </a:p>
          <a:p>
            <a:pPr marL="285750" indent="-285750">
              <a:buFont typeface="Arial"/>
              <a:buChar char="•"/>
            </a:pPr>
            <a:endParaRPr lang="de-DE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012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939AE-8293-903C-35E4-08053B0B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A6D652-C7FC-C393-0DC9-C1E3C66D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</a:rPr>
              <a:t>Abbildungsverzeichnis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B9045B-A780-A9AA-54D8-00B140FACE0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E6734E-67B9-5C7B-9B56-C3812FCFB7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54ACDD6F-9A9F-4A55-8E3E-E9FD5AA89C60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0CA58E-5626-5E59-DCD3-F2A8FD3881D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BBC6EE6-EC15-72B3-7BC9-2582889038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6500" y="1269000"/>
            <a:ext cx="10799762" cy="432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i="1">
                <a:ea typeface="Calibri"/>
              </a:rPr>
              <a:t>[A1]: </a:t>
            </a:r>
            <a:r>
              <a:rPr lang="de-DE" sz="1600" i="1">
                <a:ea typeface="Calibri"/>
              </a:rPr>
              <a:t>DHL Express Deutschland | Pressemitteilung 14.07.2025, </a:t>
            </a:r>
            <a:r>
              <a:rPr lang="de-DE" sz="1600" i="1">
                <a:ea typeface="Calibri"/>
                <a:hlinkClick r:id="rId2"/>
              </a:rPr>
              <a:t>https://group.dhl.com/de/presse/pressemitteilungen/2025/dhl-express-baut-neuen-betriebsstandort-in-koeln.html</a:t>
            </a:r>
            <a:r>
              <a:rPr lang="de-DE" sz="1600" i="1">
                <a:ea typeface="Calibri"/>
              </a:rPr>
              <a:t> </a:t>
            </a:r>
            <a:r>
              <a:rPr lang="de-DE" sz="1600" i="1"/>
              <a:t>[Zugriff am: 10.12.2025]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i="1"/>
              <a:t>[A2]:</a:t>
            </a:r>
            <a:r>
              <a:rPr lang="de-DE" b="1" i="1"/>
              <a:t> </a:t>
            </a:r>
            <a:r>
              <a:rPr lang="de-DE" sz="1600" i="1"/>
              <a:t>Deutsche Post DHL Group (2019): Das Elektrofahrzeug StreetScooter – Daten &amp; Fakten, </a:t>
            </a:r>
            <a:r>
              <a:rPr lang="de-DE" sz="1600" i="1">
                <a:hlinkClick r:id="rId3"/>
              </a:rPr>
              <a:t>https://group.dhl.com/content/dam/deutschepostdhl/de/media-center/media-relations/documents/2019/fact-sheet-streetscooter-de.pdf</a:t>
            </a:r>
            <a:r>
              <a:rPr lang="de-DE" sz="1600" i="1"/>
              <a:t> [Zugriff am: 20.12.2025]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i="1"/>
              <a:t>[A3]: </a:t>
            </a:r>
            <a:r>
              <a:rPr lang="de-DE" sz="1600" i="1"/>
              <a:t>northglow.de: DHL Express Versand, </a:t>
            </a:r>
            <a:r>
              <a:rPr lang="de-DE" sz="1600" i="1">
                <a:hlinkClick r:id="rId4"/>
              </a:rPr>
              <a:t>https://northglow.de/products/dhl-express-versand</a:t>
            </a:r>
            <a:r>
              <a:rPr lang="de-DE" sz="1600" i="1"/>
              <a:t> [Zugriff am: 19.01.2026]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i="1"/>
              <a:t>[A4]: </a:t>
            </a:r>
            <a:r>
              <a:rPr lang="en-US" sz="1600" i="1" err="1"/>
              <a:t>Pixabay</a:t>
            </a:r>
            <a:r>
              <a:rPr lang="en-US" sz="1600" i="1"/>
              <a:t>: Street Photography DHL, </a:t>
            </a:r>
            <a:r>
              <a:rPr lang="en-US" sz="1600" i="1">
                <a:hlinkClick r:id="rId5"/>
              </a:rPr>
              <a:t>https://pixabay.com/de/photos/street-photography-straßenfoto-dhl-3656812/</a:t>
            </a:r>
            <a:r>
              <a:rPr lang="en-US" sz="1600" i="1"/>
              <a:t> </a:t>
            </a:r>
            <a:r>
              <a:rPr lang="de-DE" sz="1600" i="1"/>
              <a:t>[Zugriff am: 19.01.2026]</a:t>
            </a:r>
            <a:endParaRPr lang="en-US" sz="1600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i="1"/>
              <a:t>[A5]:</a:t>
            </a:r>
            <a:endParaRPr lang="en-US" sz="1600" b="1" i="1"/>
          </a:p>
          <a:p>
            <a:pPr marL="285750" indent="-285750">
              <a:buFont typeface="Arial"/>
              <a:buChar char="•"/>
            </a:pPr>
            <a:endParaRPr lang="de-DE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648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C9FB-1A05-883F-F0B2-6E92B5B94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090CF-F7C1-F661-BC30-09D06C82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Fragestellung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63127D-75EA-F2E9-78BC-B2D490D6116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DD9AAC-ABBB-19C1-B1D0-3B012AB4EB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54ACDD6F-9A9F-4A55-8E3E-E9FD5AA89C60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3E84F1-1955-CC57-7F5F-B9111169C4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6916721-8CB8-89ED-BF78-DDD245000691}"/>
              </a:ext>
            </a:extLst>
          </p:cNvPr>
          <p:cNvSpPr txBox="1"/>
          <p:nvPr/>
        </p:nvSpPr>
        <p:spPr>
          <a:xfrm>
            <a:off x="9838690" y="6011546"/>
            <a:ext cx="825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[A3]</a:t>
            </a:r>
          </a:p>
          <a:p>
            <a:endParaRPr lang="de-DE" sz="1400"/>
          </a:p>
          <a:p>
            <a:endParaRPr lang="de-DE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FC9C38C-D9DD-1BF0-0347-641D41ED51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de-DE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de-DE" sz="2000">
              <a:ea typeface="+mn-lt"/>
              <a:cs typeface="+mn-lt"/>
            </a:endParaRPr>
          </a:p>
          <a:p>
            <a:r>
              <a:rPr lang="de-DE" sz="2000">
                <a:latin typeface="Arial"/>
                <a:cs typeface="Arial"/>
              </a:rPr>
              <a:t>Energiesystemsimulation des DHL-Express-Standorts in Köln-Marsdorf</a:t>
            </a:r>
            <a:r>
              <a:rPr lang="de-DE" sz="2000">
                <a:latin typeface="Arial"/>
                <a:ea typeface="Calibri"/>
                <a:cs typeface="Arial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200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>
                <a:latin typeface="Arial"/>
                <a:cs typeface="Arial"/>
              </a:rPr>
              <a:t>Welche Dimensionierungen für Wärme-, Brauchwarmwasser- und PV-Stromspeicher sind unter energetischen Gesichtspunkten sinnvoll?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000">
                <a:latin typeface="Arial"/>
                <a:cs typeface="Arial"/>
              </a:rPr>
              <a:t>Wie wirken sich erneuerbare Energien (insbesondere Photovoltaik) in Kombination mit Speichersystemen auf die Gesamtkosten und den CO₂-Ausstoß des Standorts aus?</a:t>
            </a:r>
            <a:endParaRPr lang="de-DE" sz="2000"/>
          </a:p>
          <a:p>
            <a:endParaRPr lang="de-DE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087BFCA-0ED7-61A3-D2F6-BBA8A85E6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63" y="-42326"/>
            <a:ext cx="3740812" cy="210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413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1CE12-C006-4BC2-AC19-1B2889E9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Motivation/ Forschungsfragen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D644FE-112B-4C3C-B398-669311AF93C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/>
              <a:t>Das Lehrformat „</a:t>
            </a:r>
            <a:r>
              <a:rPr lang="de-DE" err="1"/>
              <a:t>One</a:t>
            </a:r>
            <a:r>
              <a:rPr lang="de-DE"/>
              <a:t>-Slide-About“</a:t>
            </a:r>
            <a:endParaRPr lang="en-DE"/>
          </a:p>
          <a:p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0DA9AA-9003-414A-B33E-90633BA255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2DAEA339-8001-4084-B582-6517ABB4D28F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C73487-6ADA-4FD4-974D-2422BF328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C3C57D-41C4-4B34-99A3-2A2D42ACD650}"/>
              </a:ext>
            </a:extLst>
          </p:cNvPr>
          <p:cNvSpPr/>
          <p:nvPr/>
        </p:nvSpPr>
        <p:spPr>
          <a:xfrm>
            <a:off x="2542320" y="2036572"/>
            <a:ext cx="8303259" cy="9453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b="1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C34D2B8-07EB-40BB-B2FE-0461FCBB3785}"/>
              </a:ext>
            </a:extLst>
          </p:cNvPr>
          <p:cNvSpPr/>
          <p:nvPr/>
        </p:nvSpPr>
        <p:spPr>
          <a:xfrm>
            <a:off x="2540732" y="3073582"/>
            <a:ext cx="8303259" cy="9453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b="1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1F15E6C-57D3-4616-BD39-D105FF2D81A6}"/>
              </a:ext>
            </a:extLst>
          </p:cNvPr>
          <p:cNvSpPr/>
          <p:nvPr/>
        </p:nvSpPr>
        <p:spPr>
          <a:xfrm>
            <a:off x="1876508" y="2036572"/>
            <a:ext cx="477080" cy="945333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b="1">
              <a:solidFill>
                <a:schemeClr val="bg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D3A5D10-F32B-4DFE-AA97-BAB1EFFA1B62}"/>
              </a:ext>
            </a:extLst>
          </p:cNvPr>
          <p:cNvSpPr/>
          <p:nvPr/>
        </p:nvSpPr>
        <p:spPr>
          <a:xfrm>
            <a:off x="1874920" y="3073582"/>
            <a:ext cx="477080" cy="94533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b="1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5C7529D-7BFB-478A-8A79-8F17464E0EC5}"/>
              </a:ext>
            </a:extLst>
          </p:cNvPr>
          <p:cNvSpPr/>
          <p:nvPr/>
        </p:nvSpPr>
        <p:spPr>
          <a:xfrm>
            <a:off x="2542320" y="4110592"/>
            <a:ext cx="8303259" cy="9453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b="1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196C48E-0E93-4D55-AD6E-E57C2039ACF6}"/>
              </a:ext>
            </a:extLst>
          </p:cNvPr>
          <p:cNvSpPr/>
          <p:nvPr/>
        </p:nvSpPr>
        <p:spPr>
          <a:xfrm>
            <a:off x="1876508" y="4110592"/>
            <a:ext cx="477080" cy="945333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7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3" grpId="0" animBg="1"/>
      <p:bldP spid="25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0D23E-BE50-3711-7ACA-182E6796E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/>
          </a:bodyPr>
          <a:lstStyle/>
          <a:p>
            <a:r>
              <a:rPr lang="de-DE" sz="2800"/>
              <a:t>Implementation</a:t>
            </a:r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55649AB-9E71-B7B3-9F28-C982323321A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076764" y="983270"/>
            <a:ext cx="8038472" cy="4943661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FE62FCB-4E98-FA19-9060-9592187580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76D62B-C161-127F-E9F4-382733E3FF2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CC001-B803-736C-0EE6-5F6C504A8B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22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F5EAA-E340-A7A9-DF32-4C3BB3A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Vorgehensweise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B893D4-5A19-9CB9-A37C-3DA5692ECC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A1D156-D24D-8507-F92F-F68D18641C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682F9E65-DFB9-4E98-9627-9F29590DA1BB}" type="datetime1">
              <a:rPr lang="de-DE" smtClean="0"/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5B655-99DD-9B53-7168-FC5DF11932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67C4E23D-DDE7-DA7B-D500-A09012310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786234"/>
              </p:ext>
            </p:extLst>
          </p:nvPr>
        </p:nvGraphicFramePr>
        <p:xfrm>
          <a:off x="2540000" y="1070240"/>
          <a:ext cx="7111999" cy="4717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4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3F53-BDF7-A0B2-9C01-76F925E3E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B5755-3561-2210-6D3A-8AE5DC68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/>
          </a:bodyPr>
          <a:lstStyle/>
          <a:p>
            <a:r>
              <a:rPr lang="de-DE" sz="2800"/>
              <a:t>Systemgrenzen</a:t>
            </a:r>
            <a:endParaRPr lang="de-DE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018C337-3FD3-3A7A-380D-522165839C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6500" y="1520825"/>
            <a:ext cx="8112312" cy="39117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b="1">
                <a:ea typeface="Calibri"/>
                <a:cs typeface="Arial"/>
              </a:rPr>
              <a:t>DHL Marsdorf PUD Betriebsstandort</a:t>
            </a:r>
            <a:endParaRPr lang="de-DE" b="1"/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de-DE" sz="2000">
                <a:ea typeface="Calibri"/>
                <a:cs typeface="Arial"/>
              </a:rPr>
              <a:t>40 Mio. Euro Investitionsvolumen</a:t>
            </a:r>
            <a:endParaRPr lang="de-DE" sz="2000">
              <a:cs typeface="Arial"/>
            </a:endParaRPr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de-DE" sz="2000">
                <a:ea typeface="Calibri"/>
                <a:cs typeface="Arial"/>
              </a:rPr>
              <a:t>Eigene Solaranlage mit 350 kWp </a:t>
            </a:r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de-DE" sz="2000">
                <a:ea typeface="Calibri"/>
                <a:cs typeface="Arial"/>
              </a:rPr>
              <a:t>Flotte mit 95 Ladeplätzen</a:t>
            </a:r>
          </a:p>
          <a:p>
            <a:pPr marL="914400" lvl="1" indent="-45720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de-DE" sz="2000">
                <a:cs typeface="Arial"/>
              </a:rPr>
              <a:t>Davon 78 E-Transporter </a:t>
            </a:r>
            <a:r>
              <a:rPr lang="de-DE" sz="2000">
                <a:ea typeface="Calibri"/>
                <a:cs typeface="Arial"/>
              </a:rPr>
              <a:t>mit bis zu 40 kWh (pro </a:t>
            </a:r>
            <a:r>
              <a:rPr lang="de-DE" sz="2000" err="1">
                <a:ea typeface="Calibri"/>
                <a:cs typeface="Arial"/>
              </a:rPr>
              <a:t>Fzg</a:t>
            </a:r>
            <a:r>
              <a:rPr lang="de-DE" sz="2000">
                <a:ea typeface="Calibri"/>
                <a:cs typeface="Arial"/>
              </a:rPr>
              <a:t>.)</a:t>
            </a:r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de-DE" sz="2000">
                <a:ea typeface="Calibri"/>
                <a:cs typeface="Arial"/>
              </a:rPr>
              <a:t>5.500 qm Bürofläche</a:t>
            </a:r>
            <a:endParaRPr lang="de-DE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E159DC4-149E-6F0A-D8C6-DFCB205A7AF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 wrap="square" anchor="t">
            <a:normAutofit fontScale="62500" lnSpcReduction="20000"/>
          </a:bodyPr>
          <a:lstStyle/>
          <a:p>
            <a:r>
              <a:rPr lang="de-DE" sz="1700" b="1">
                <a:solidFill>
                  <a:schemeClr val="tx1"/>
                </a:solidFill>
              </a:rPr>
              <a:t>Implementation</a:t>
            </a:r>
            <a:endParaRPr lang="de-DE" b="1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A3215F-873B-3A28-F35E-841C7569A44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5E0D9-5733-D627-4527-DD89AC642E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7</a:t>
            </a:fld>
            <a:endParaRPr lang="de-DE"/>
          </a:p>
        </p:txBody>
      </p:sp>
      <p:pic>
        <p:nvPicPr>
          <p:cNvPr id="3" name="Grafik 2" descr="Ein Bild, das Kleidung, Person, draußen, Schuhwerk enthält.&#10;&#10;KI-generierte Inhalte können fehlerhaft sein.">
            <a:extLst>
              <a:ext uri="{FF2B5EF4-FFF2-40B4-BE49-F238E27FC236}">
                <a16:creationId xmlns:a16="http://schemas.microsoft.com/office/drawing/2014/main" id="{063B8FCE-935A-70A0-4129-05BE3FBF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318" y="257706"/>
            <a:ext cx="3477357" cy="2458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1CF44-0177-E975-012E-28925DBD32BA}"/>
              </a:ext>
            </a:extLst>
          </p:cNvPr>
          <p:cNvSpPr txBox="1"/>
          <p:nvPr/>
        </p:nvSpPr>
        <p:spPr>
          <a:xfrm>
            <a:off x="9197788" y="6011546"/>
            <a:ext cx="1466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[Q1], [Q2], [A4]</a:t>
            </a:r>
          </a:p>
          <a:p>
            <a:endParaRPr lang="de-DE" sz="1400"/>
          </a:p>
          <a:p>
            <a:endParaRPr lang="de-DE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74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26719-8047-AF02-590C-A6CA2BB00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EA9E8-1D2C-4B11-0D50-0EDD44F5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/>
          </a:bodyPr>
          <a:lstStyle/>
          <a:p>
            <a:r>
              <a:rPr lang="de-DE" sz="2800"/>
              <a:t>Vorbereitung</a:t>
            </a:r>
            <a:endParaRPr lang="de-DE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BAA3BE8-CF40-4FCC-7B80-DFF84DF079C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3D7C2F-E650-8F89-0B83-75F6D9ABB41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5101F5-4390-4F33-A5DD-0F44818E07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8</a:t>
            </a:fld>
            <a:endParaRPr lang="de-DE"/>
          </a:p>
        </p:txBody>
      </p:sp>
      <p:pic>
        <p:nvPicPr>
          <p:cNvPr id="4" name="Grafik 3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EA45A733-F399-EF54-CEEF-4EF02F4F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79" y="935989"/>
            <a:ext cx="8099841" cy="498602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F29F87D-2AA0-EA1F-568D-A24B6284CAD8}"/>
              </a:ext>
            </a:extLst>
          </p:cNvPr>
          <p:cNvSpPr txBox="1"/>
          <p:nvPr/>
        </p:nvSpPr>
        <p:spPr>
          <a:xfrm>
            <a:off x="6757060" y="4417620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Thermische Last</a:t>
            </a:r>
          </a:p>
        </p:txBody>
      </p:sp>
    </p:spTree>
    <p:extLst>
      <p:ext uri="{BB962C8B-B14F-4D97-AF65-F5344CB8AC3E}">
        <p14:creationId xmlns:p14="http://schemas.microsoft.com/office/powerpoint/2010/main" val="202022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D362C-8AB7-9712-8639-B5A5C13A8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149B5-5A90-AD8F-9A25-68EC87B8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3" y="520700"/>
            <a:ext cx="10799762" cy="900113"/>
          </a:xfrm>
        </p:spPr>
        <p:txBody>
          <a:bodyPr wrap="square" anchor="t">
            <a:normAutofit/>
          </a:bodyPr>
          <a:lstStyle/>
          <a:p>
            <a:r>
              <a:rPr lang="de-DE" sz="2800"/>
              <a:t>Daten und Annahmen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207B53C-3C63-3739-726A-67C78718A3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9701" y="1198096"/>
            <a:ext cx="10784974" cy="4265893"/>
          </a:xfrm>
        </p:spPr>
        <p:txBody>
          <a:bodyPr/>
          <a:lstStyle/>
          <a:p>
            <a:pPr marL="342265" indent="-342265">
              <a:buFont typeface="Arial,Sans-Serif"/>
              <a:buChar char="•"/>
            </a:pP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</a:rPr>
              <a:t>PV-Erzeugungsprofil:  </a:t>
            </a: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  <a:hlinkClick r:id="rId2"/>
              </a:rPr>
              <a:t>https://www.renewables.ninja/</a:t>
            </a: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</a:rPr>
              <a:t> </a:t>
            </a:r>
            <a:r>
              <a:rPr lang="de-DE" sz="2000">
                <a:solidFill>
                  <a:srgbClr val="000000"/>
                </a:solidFill>
                <a:ea typeface="+mn-lt"/>
                <a:cs typeface="Arial"/>
              </a:rPr>
              <a:t>(50,91°N, 6,86°E)</a:t>
            </a:r>
            <a:endParaRPr lang="de-DE" sz="2000">
              <a:solidFill>
                <a:srgbClr val="000000"/>
              </a:solidFill>
              <a:latin typeface="+mn-lt"/>
              <a:ea typeface="+mn-lt"/>
              <a:cs typeface="Arial"/>
            </a:endParaRPr>
          </a:p>
          <a:p>
            <a:pPr marL="342265" indent="-342265">
              <a:buFont typeface="Arial,Sans-Serif"/>
              <a:buChar char="•"/>
            </a:pP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</a:rPr>
              <a:t>Gebäudestromverbrauchsprofil: </a:t>
            </a: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  <a:hlinkClick r:id="rId3"/>
              </a:rPr>
              <a:t>BDEW Standardlastprofil G4</a:t>
            </a:r>
            <a:endParaRPr lang="de-DE" sz="2000">
              <a:solidFill>
                <a:srgbClr val="000000"/>
              </a:solidFill>
              <a:latin typeface="+mn-lt"/>
              <a:ea typeface="+mn-lt"/>
              <a:cs typeface="Arial"/>
            </a:endParaRPr>
          </a:p>
          <a:p>
            <a:pPr marL="342265" indent="-342265">
              <a:buFont typeface="Arial,Sans-Serif"/>
              <a:buChar char="•"/>
            </a:pP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</a:rPr>
              <a:t>Wärmeverbrauchsprofil: </a:t>
            </a: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  <a:hlinkClick r:id="rId3"/>
              </a:rPr>
              <a:t>BDEW Standardlastprofil S0</a:t>
            </a:r>
            <a:endParaRPr lang="de-DE" sz="2000">
              <a:solidFill>
                <a:srgbClr val="000000"/>
              </a:solidFill>
              <a:latin typeface="+mn-lt"/>
              <a:ea typeface="+mn-lt"/>
              <a:cs typeface="Arial"/>
            </a:endParaRPr>
          </a:p>
          <a:p>
            <a:pPr marL="342265" indent="-342265">
              <a:buFont typeface="Arial,Sans-Serif"/>
              <a:buChar char="•"/>
            </a:pPr>
            <a:r>
              <a:rPr lang="de-DE" sz="2000" err="1">
                <a:solidFill>
                  <a:srgbClr val="000000"/>
                </a:solidFill>
                <a:latin typeface="+mn-lt"/>
                <a:ea typeface="+mn-lt"/>
                <a:cs typeface="Arial"/>
              </a:rPr>
              <a:t>Flottenverbauchsprofil</a:t>
            </a: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</a:rPr>
              <a:t>: </a:t>
            </a:r>
            <a:r>
              <a:rPr lang="de-DE" sz="2000">
                <a:solidFill>
                  <a:schemeClr val="accent6">
                    <a:lumMod val="50000"/>
                  </a:schemeClr>
                </a:solidFill>
                <a:latin typeface="+mn-lt"/>
                <a:ea typeface="+mn-lt"/>
                <a:cs typeface="Arial"/>
              </a:rPr>
              <a:t>selbst erstellt</a:t>
            </a:r>
            <a:endParaRPr lang="en-US" sz="2000">
              <a:solidFill>
                <a:schemeClr val="accent6">
                  <a:lumMod val="50000"/>
                </a:schemeClr>
              </a:solidFill>
              <a:latin typeface="+mn-lt"/>
              <a:ea typeface="+mn-lt"/>
              <a:cs typeface="Arial"/>
            </a:endParaRPr>
          </a:p>
          <a:p>
            <a:pPr marL="342265" indent="-342265">
              <a:buFont typeface="Arial,Sans-Serif"/>
              <a:buChar char="•"/>
            </a:pPr>
            <a:r>
              <a:rPr lang="de-DE" sz="2000" err="1">
                <a:solidFill>
                  <a:srgbClr val="000000"/>
                </a:solidFill>
                <a:latin typeface="+mn-lt"/>
                <a:ea typeface="+mn-lt"/>
                <a:cs typeface="Arial"/>
              </a:rPr>
              <a:t>Aussentemperaturprofil</a:t>
            </a: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</a:rPr>
              <a:t> </a:t>
            </a: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  <a:hlinkClick r:id="rId2"/>
              </a:rPr>
              <a:t>Renewable Ninja</a:t>
            </a: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</a:rPr>
              <a:t> (50,91°N, 6,86°E)</a:t>
            </a:r>
          </a:p>
          <a:p>
            <a:pPr marL="342265" indent="-342265">
              <a:buFont typeface="Arial,Sans-Serif"/>
              <a:buChar char="•"/>
            </a:pPr>
            <a:r>
              <a:rPr lang="de-DE" sz="2000">
                <a:solidFill>
                  <a:srgbClr val="000000"/>
                </a:solidFill>
                <a:latin typeface="+mn-lt"/>
                <a:ea typeface="+mn-lt"/>
                <a:cs typeface="Arial"/>
              </a:rPr>
              <a:t>CO2-Äquivalent: </a:t>
            </a:r>
            <a:endParaRPr lang="en-US" sz="2000">
              <a:latin typeface="+mn-lt"/>
              <a:ea typeface="Calibri"/>
              <a:cs typeface="Arial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ea typeface="Calibri"/>
                <a:cs typeface="Arial"/>
              </a:rPr>
              <a:t>Co2_grid = 428 g_CO2/kWh [Q3]</a:t>
            </a:r>
            <a:endParaRPr lang="de-DE" sz="2000">
              <a:ea typeface="Calibri"/>
              <a:cs typeface="Arial"/>
            </a:endParaRPr>
          </a:p>
          <a:p>
            <a:pPr marL="0" lvl="1"/>
            <a:r>
              <a:rPr lang="de-DE" sz="2000">
                <a:ea typeface="Calibri"/>
                <a:cs typeface="Arial"/>
              </a:rPr>
              <a:t>Angenommene Wärmepumpen:</a:t>
            </a:r>
          </a:p>
          <a:p>
            <a:pPr marL="342900" lvl="1" indent="-342900">
              <a:buFont typeface="Arial"/>
              <a:buChar char="•"/>
            </a:pPr>
            <a:r>
              <a:rPr lang="de-DE" sz="2000">
                <a:solidFill>
                  <a:srgbClr val="000000"/>
                </a:solidFill>
                <a:ea typeface="Calibri"/>
                <a:cs typeface="Arial"/>
              </a:rPr>
              <a:t>2x Modell </a:t>
            </a:r>
            <a:r>
              <a:rPr lang="de-DE" sz="2000" err="1">
                <a:solidFill>
                  <a:srgbClr val="000000"/>
                </a:solidFill>
                <a:ea typeface="Calibri"/>
                <a:cs typeface="Arial"/>
              </a:rPr>
              <a:t>Vitocal</a:t>
            </a:r>
            <a:r>
              <a:rPr lang="de-DE" sz="2000">
                <a:solidFill>
                  <a:srgbClr val="000000"/>
                </a:solidFill>
                <a:ea typeface="Calibri"/>
                <a:cs typeface="Arial"/>
              </a:rPr>
              <a:t> 250-A PRO mit Leistungsdaten Heizen EN 14511</a:t>
            </a:r>
          </a:p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62F050C-C8C2-1F8B-B9C5-B543EADE0C1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 wrap="square" anchor="t">
            <a:normAutofit fontScale="70000" lnSpcReduction="20000"/>
          </a:bodyPr>
          <a:lstStyle/>
          <a:p>
            <a:r>
              <a:rPr lang="de-DE" sz="1500" b="1">
                <a:solidFill>
                  <a:schemeClr val="tx1"/>
                </a:solidFill>
              </a:rPr>
              <a:t>Implementation</a:t>
            </a:r>
            <a:endParaRPr lang="de-DE" b="1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C93453-FC43-ACB4-E63B-0B766366B83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82F9E65-DFB9-4E98-9627-9F29590DA1BB}" type="datetime1">
              <a:rPr lang="de-DE" smtClean="0"/>
              <a:pPr>
                <a:spcAft>
                  <a:spcPts val="600"/>
                </a:spcAft>
                <a:defRPr/>
              </a:pPr>
              <a:t>17.02.26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B79E3-66C6-4EE0-FEB6-2CEEA7EDA3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spcAft>
                  <a:spcPts val="600"/>
                </a:spcAft>
                <a:defRPr/>
              </a:pPr>
              <a:t>9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A78E497-B8D7-BAA2-B4A0-2077F7529538}"/>
              </a:ext>
            </a:extLst>
          </p:cNvPr>
          <p:cNvSpPr txBox="1"/>
          <p:nvPr/>
        </p:nvSpPr>
        <p:spPr>
          <a:xfrm>
            <a:off x="9734049" y="5668615"/>
            <a:ext cx="825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Arial" panose="020B0604020202020204" pitchFamily="34" charset="0"/>
                <a:cs typeface="Arial" panose="020B0604020202020204" pitchFamily="34" charset="0"/>
              </a:rPr>
              <a:t>[Q????????????????????]</a:t>
            </a:r>
          </a:p>
          <a:p>
            <a:endParaRPr lang="de-DE" sz="1400"/>
          </a:p>
          <a:p>
            <a:endParaRPr lang="de-DE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3349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folie_16_9neu">
  <a:themeElements>
    <a:clrScheme name="TH Köln Spektrum">
      <a:dk1>
        <a:srgbClr val="000000"/>
      </a:dk1>
      <a:lt1>
        <a:srgbClr val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>
        <a:ln w="12700">
          <a:solidFill>
            <a:schemeClr val="tx1"/>
          </a:solidFill>
          <a:tailEnd type="triangle" w="med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k_ln_pptvorlage_16_9_Feb2016_V1.potx" id="{A576FD44-4E46-4723-9FCD-6DC9777E0436}" vid="{1A564047-D60B-4EFF-AAEA-89036AD4D3C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738EE2FA43B34CB1B037C0CD201CB6" ma:contentTypeVersion="3" ma:contentTypeDescription="Ein neues Dokument erstellen." ma:contentTypeScope="" ma:versionID="cf7bbbea2517a62fa34f0fb6a1c26acd">
  <xsd:schema xmlns:xsd="http://www.w3.org/2001/XMLSchema" xmlns:xs="http://www.w3.org/2001/XMLSchema" xmlns:p="http://schemas.microsoft.com/office/2006/metadata/properties" xmlns:ns2="8c683980-a658-4aae-b92c-09a95c803cc4" targetNamespace="http://schemas.microsoft.com/office/2006/metadata/properties" ma:root="true" ma:fieldsID="ac2fe33f6048b7ca3dee23161b9b635c" ns2:_="">
    <xsd:import namespace="8c683980-a658-4aae-b92c-09a95c803c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683980-a658-4aae-b92c-09a95c803c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D67961-1681-45DF-99B2-F492028B6418}">
  <ds:schemaRefs>
    <ds:schemaRef ds:uri="8c683980-a658-4aae-b92c-09a95c803c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F9F9EFE-D4D6-4D40-9FD2-D5903C5C3F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FD285E-FE0B-41B2-9751-BAD0D7DF3AE2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8c683980-a658-4aae-b92c-09a95c803cc4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masterfolien_16_9 (1)</Template>
  <TotalTime>0</TotalTime>
  <Words>1661</Words>
  <Application>Microsoft Macintosh PowerPoint</Application>
  <PresentationFormat>Breitbild</PresentationFormat>
  <Paragraphs>320</Paragraphs>
  <Slides>40</Slides>
  <Notes>8</Notes>
  <HiddenSlides>13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9" baseType="lpstr">
      <vt:lpstr>Aptos Display</vt:lpstr>
      <vt:lpstr>Arial</vt:lpstr>
      <vt:lpstr>Arial </vt:lpstr>
      <vt:lpstr>Arial,Sans-Serif</vt:lpstr>
      <vt:lpstr>Calibri</vt:lpstr>
      <vt:lpstr>Courier New</vt:lpstr>
      <vt:lpstr>Symbol</vt:lpstr>
      <vt:lpstr>Wingdings</vt:lpstr>
      <vt:lpstr>Masterfolie_16_9neu</vt:lpstr>
      <vt:lpstr>PowerPoint-Präsentation</vt:lpstr>
      <vt:lpstr>Agenda</vt:lpstr>
      <vt:lpstr>Motivation</vt:lpstr>
      <vt:lpstr>Fragestellung</vt:lpstr>
      <vt:lpstr>Implementation</vt:lpstr>
      <vt:lpstr>Vorgehensweise</vt:lpstr>
      <vt:lpstr>Systemgrenzen</vt:lpstr>
      <vt:lpstr>Vorbereitung</vt:lpstr>
      <vt:lpstr>Daten und Annahmen</vt:lpstr>
      <vt:lpstr>Validierung  </vt:lpstr>
      <vt:lpstr>Validierung - Sensivitätsanalyse</vt:lpstr>
      <vt:lpstr>Daten und Annahmen</vt:lpstr>
      <vt:lpstr>Ergebnisse</vt:lpstr>
      <vt:lpstr>Ergebnisse</vt:lpstr>
      <vt:lpstr>Ergebnisse</vt:lpstr>
      <vt:lpstr>Ergebnisse</vt:lpstr>
      <vt:lpstr>Ergebnisse</vt:lpstr>
      <vt:lpstr>Visualisierung </vt:lpstr>
      <vt:lpstr>Visualisierung </vt:lpstr>
      <vt:lpstr>Vergleich der PV Produktion </vt:lpstr>
      <vt:lpstr>PV mit 0,35 MWp</vt:lpstr>
      <vt:lpstr>PV mit 0,7 MWp</vt:lpstr>
      <vt:lpstr>PV mit 1,4 MWp</vt:lpstr>
      <vt:lpstr>PowerPoint-Präsentation</vt:lpstr>
      <vt:lpstr>PowerPoint-Präsentation</vt:lpstr>
      <vt:lpstr>CO₂ - Einsparung </vt:lpstr>
      <vt:lpstr>Validierung  </vt:lpstr>
      <vt:lpstr>PowerPoint-Präsentation</vt:lpstr>
      <vt:lpstr>PowerPoint-Präsentation</vt:lpstr>
      <vt:lpstr>Diskussion</vt:lpstr>
      <vt:lpstr>Diskussion  </vt:lpstr>
      <vt:lpstr>Interpretation der Ergebnisse</vt:lpstr>
      <vt:lpstr>Sinnhaftigkeit der Ergebnisse</vt:lpstr>
      <vt:lpstr>Kritische Reflexion - Prozess</vt:lpstr>
      <vt:lpstr>Fazit</vt:lpstr>
      <vt:lpstr>PowerPoint-Präsentation</vt:lpstr>
      <vt:lpstr>PowerPoint-Präsentation</vt:lpstr>
      <vt:lpstr>Quellenverzeichnis</vt:lpstr>
      <vt:lpstr>Abbildungsverzeichnis</vt:lpstr>
      <vt:lpstr>Motivation/ Forschungsfragen</vt:lpstr>
    </vt:vector>
  </TitlesOfParts>
  <Company>FH Köln Campus-IT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Masterfolie</dc:title>
  <dc:creator>Matthias Nothelle</dc:creator>
  <cp:lastModifiedBy>Moritz Schipp (mschipp1)</cp:lastModifiedBy>
  <cp:revision>1</cp:revision>
  <cp:lastPrinted>2016-02-26T07:58:29Z</cp:lastPrinted>
  <dcterms:created xsi:type="dcterms:W3CDTF">2020-03-18T11:04:37Z</dcterms:created>
  <dcterms:modified xsi:type="dcterms:W3CDTF">2026-02-17T04:34:46Z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0x010100AD738EE2FA43B34CB1B037C0CD201CB6</vt:lpwstr>
  </property>
</Properties>
</file>